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tags/tag20.xml" ContentType="application/vnd.openxmlformats-officedocument.presentationml.tag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tags/tag21.xml" ContentType="application/vnd.openxmlformats-officedocument.presentationml.tags+xml"/>
  <Override PartName="/ppt/tags/tag22.xml" ContentType="application/vnd.openxmlformats-officedocument.presentationml.tags+xml"/>
  <Override PartName="/ppt/notesSlides/notesSlide1.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2.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3.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8" r:id="rId2"/>
    <p:sldId id="259" r:id="rId3"/>
    <p:sldId id="274" r:id="rId4"/>
    <p:sldId id="275" r:id="rId5"/>
    <p:sldId id="261" r:id="rId6"/>
    <p:sldId id="276" r:id="rId7"/>
    <p:sldId id="279" r:id="rId8"/>
    <p:sldId id="278" r:id="rId9"/>
    <p:sldId id="303" r:id="rId10"/>
    <p:sldId id="264" r:id="rId11"/>
    <p:sldId id="280" r:id="rId12"/>
    <p:sldId id="281" r:id="rId13"/>
    <p:sldId id="285" r:id="rId14"/>
    <p:sldId id="282" r:id="rId15"/>
    <p:sldId id="287" r:id="rId16"/>
    <p:sldId id="286" r:id="rId17"/>
    <p:sldId id="305" r:id="rId18"/>
    <p:sldId id="308" r:id="rId19"/>
    <p:sldId id="307" r:id="rId20"/>
    <p:sldId id="290" r:id="rId21"/>
    <p:sldId id="289" r:id="rId22"/>
    <p:sldId id="309" r:id="rId23"/>
    <p:sldId id="292" r:id="rId24"/>
    <p:sldId id="293" r:id="rId25"/>
    <p:sldId id="294" r:id="rId26"/>
    <p:sldId id="295" r:id="rId27"/>
    <p:sldId id="296" r:id="rId28"/>
    <p:sldId id="302" r:id="rId29"/>
    <p:sldId id="310" r:id="rId30"/>
    <p:sldId id="297" r:id="rId31"/>
    <p:sldId id="298" r:id="rId32"/>
    <p:sldId id="301" r:id="rId33"/>
    <p:sldId id="304" r:id="rId34"/>
    <p:sldId id="288" r:id="rId35"/>
    <p:sldId id="277" r:id="rId36"/>
  </p:sldIdLst>
  <p:sldSz cx="12192000" cy="6858000"/>
  <p:notesSz cx="6858000" cy="9144000"/>
  <p:custDataLst>
    <p:tags r:id="rId3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thew Planells" initials="MP" lastIdx="2" clrIdx="0">
    <p:extLst>
      <p:ext uri="{19B8F6BF-5375-455C-9EA6-DF929625EA0E}">
        <p15:presenceInfo xmlns:p15="http://schemas.microsoft.com/office/powerpoint/2012/main" userId="S::matthew.planells@oandcc.com::32f1397c-25ff-4652-9ea1-6923e2b01fa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C6E7"/>
    <a:srgbClr val="FF6600"/>
    <a:srgbClr val="00B050"/>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0909" autoAdjust="0"/>
  </p:normalViewPr>
  <p:slideViewPr>
    <p:cSldViewPr snapToGrid="0">
      <p:cViewPr varScale="1">
        <p:scale>
          <a:sx n="90" d="100"/>
          <a:sy n="90" d="100"/>
        </p:scale>
        <p:origin x="168" y="6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atthew.planells\Desktop\Performance%20review%20data%202.9%20v1.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matthew.planells\Desktop\Performance%20review%20data%202.9%20v1.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5720984903336624E-2"/>
          <c:y val="5.4821101168103757E-2"/>
          <c:w val="0.80216926048445547"/>
          <c:h val="0.79063245071154631"/>
        </c:manualLayout>
      </c:layout>
      <c:scatterChart>
        <c:scatterStyle val="smoothMarker"/>
        <c:varyColors val="0"/>
        <c:ser>
          <c:idx val="0"/>
          <c:order val="0"/>
          <c:tx>
            <c:strRef>
              <c:f>Sheet13!$C$23</c:f>
              <c:strCache>
                <c:ptCount val="1"/>
                <c:pt idx="0">
                  <c:v>Performance Bell Curve</c:v>
                </c:pt>
              </c:strCache>
            </c:strRef>
          </c:tx>
          <c:spPr>
            <a:ln w="38100" cap="rnd">
              <a:solidFill>
                <a:schemeClr val="tx1"/>
              </a:solidFill>
              <a:round/>
            </a:ln>
            <a:effectLst/>
          </c:spPr>
          <c:marker>
            <c:symbol val="none"/>
          </c:marker>
          <c:xVal>
            <c:strRef>
              <c:f>Sheet13!$D$22:$H$22</c:f>
              <c:strCache>
                <c:ptCount val="5"/>
                <c:pt idx="0">
                  <c:v>Under Performer</c:v>
                </c:pt>
                <c:pt idx="1">
                  <c:v>Developing Performer</c:v>
                </c:pt>
                <c:pt idx="2">
                  <c:v>Valued Performer</c:v>
                </c:pt>
                <c:pt idx="3">
                  <c:v>High Performer</c:v>
                </c:pt>
                <c:pt idx="4">
                  <c:v>Exceptional Performer</c:v>
                </c:pt>
              </c:strCache>
            </c:strRef>
          </c:xVal>
          <c:yVal>
            <c:numRef>
              <c:f>Sheet13!$D$23:$H$23</c:f>
              <c:numCache>
                <c:formatCode>0%</c:formatCode>
                <c:ptCount val="5"/>
                <c:pt idx="0">
                  <c:v>0.02</c:v>
                </c:pt>
                <c:pt idx="1">
                  <c:v>0.14000000000000001</c:v>
                </c:pt>
                <c:pt idx="2">
                  <c:v>0.68</c:v>
                </c:pt>
                <c:pt idx="3">
                  <c:v>0.14000000000000001</c:v>
                </c:pt>
                <c:pt idx="4">
                  <c:v>0.02</c:v>
                </c:pt>
              </c:numCache>
            </c:numRef>
          </c:yVal>
          <c:smooth val="1"/>
          <c:extLst>
            <c:ext xmlns:c16="http://schemas.microsoft.com/office/drawing/2014/chart" uri="{C3380CC4-5D6E-409C-BE32-E72D297353CC}">
              <c16:uniqueId val="{00000000-FEDE-40B1-8ACF-3FEA8DECFE34}"/>
            </c:ext>
          </c:extLst>
        </c:ser>
        <c:dLbls>
          <c:showLegendKey val="0"/>
          <c:showVal val="0"/>
          <c:showCatName val="0"/>
          <c:showSerName val="0"/>
          <c:showPercent val="0"/>
          <c:showBubbleSize val="0"/>
        </c:dLbls>
        <c:axId val="748897503"/>
        <c:axId val="748899999"/>
      </c:scatterChart>
      <c:valAx>
        <c:axId val="748897503"/>
        <c:scaling>
          <c:orientation val="minMax"/>
          <c:max val="5"/>
          <c:min val="1"/>
        </c:scaling>
        <c:delete val="1"/>
        <c:axPos val="b"/>
        <c:majorGridlines>
          <c:spPr>
            <a:ln w="9525" cap="flat" cmpd="sng" algn="ctr">
              <a:noFill/>
              <a:round/>
            </a:ln>
            <a:effectLst/>
          </c:spPr>
        </c:majorGridlines>
        <c:majorTickMark val="none"/>
        <c:minorTickMark val="none"/>
        <c:tickLblPos val="nextTo"/>
        <c:crossAx val="748899999"/>
        <c:crosses val="autoZero"/>
        <c:crossBetween val="midCat"/>
      </c:valAx>
      <c:valAx>
        <c:axId val="748899999"/>
        <c:scaling>
          <c:orientation val="minMax"/>
          <c:max val="0.70000000000000007"/>
        </c:scaling>
        <c:delete val="1"/>
        <c:axPos val="l"/>
        <c:majorGridlines>
          <c:spPr>
            <a:ln w="9525" cap="flat" cmpd="sng" algn="ctr">
              <a:noFill/>
              <a:round/>
            </a:ln>
            <a:effectLst/>
          </c:spPr>
        </c:majorGridlines>
        <c:numFmt formatCode="0%" sourceLinked="1"/>
        <c:majorTickMark val="none"/>
        <c:minorTickMark val="none"/>
        <c:tickLblPos val="nextTo"/>
        <c:crossAx val="748897503"/>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5720984903336624E-2"/>
          <c:y val="5.4821101168103757E-2"/>
          <c:w val="0.80216926048445547"/>
          <c:h val="0.79063245071154631"/>
        </c:manualLayout>
      </c:layout>
      <c:scatterChart>
        <c:scatterStyle val="smoothMarker"/>
        <c:varyColors val="0"/>
        <c:ser>
          <c:idx val="0"/>
          <c:order val="0"/>
          <c:tx>
            <c:strRef>
              <c:f>Sheet13!$C$23</c:f>
              <c:strCache>
                <c:ptCount val="1"/>
                <c:pt idx="0">
                  <c:v>Performance Bell Curve</c:v>
                </c:pt>
              </c:strCache>
            </c:strRef>
          </c:tx>
          <c:spPr>
            <a:ln w="38100" cap="rnd">
              <a:solidFill>
                <a:schemeClr val="tx1"/>
              </a:solidFill>
              <a:round/>
            </a:ln>
            <a:effectLst/>
          </c:spPr>
          <c:marker>
            <c:symbol val="none"/>
          </c:marker>
          <c:xVal>
            <c:strRef>
              <c:f>Sheet13!$D$22:$H$22</c:f>
              <c:strCache>
                <c:ptCount val="5"/>
                <c:pt idx="0">
                  <c:v>Under Performer</c:v>
                </c:pt>
                <c:pt idx="1">
                  <c:v>Developing Performer</c:v>
                </c:pt>
                <c:pt idx="2">
                  <c:v>Valued Performer</c:v>
                </c:pt>
                <c:pt idx="3">
                  <c:v>High Performer</c:v>
                </c:pt>
                <c:pt idx="4">
                  <c:v>Exceptional Performer</c:v>
                </c:pt>
              </c:strCache>
            </c:strRef>
          </c:xVal>
          <c:yVal>
            <c:numRef>
              <c:f>Sheet13!$D$23:$H$23</c:f>
              <c:numCache>
                <c:formatCode>0%</c:formatCode>
                <c:ptCount val="5"/>
                <c:pt idx="0">
                  <c:v>0.02</c:v>
                </c:pt>
                <c:pt idx="1">
                  <c:v>0.14000000000000001</c:v>
                </c:pt>
                <c:pt idx="2">
                  <c:v>0.68</c:v>
                </c:pt>
                <c:pt idx="3">
                  <c:v>0.14000000000000001</c:v>
                </c:pt>
                <c:pt idx="4">
                  <c:v>0.02</c:v>
                </c:pt>
              </c:numCache>
            </c:numRef>
          </c:yVal>
          <c:smooth val="1"/>
          <c:extLst>
            <c:ext xmlns:c16="http://schemas.microsoft.com/office/drawing/2014/chart" uri="{C3380CC4-5D6E-409C-BE32-E72D297353CC}">
              <c16:uniqueId val="{00000000-70B4-4548-899E-640F2BB9C576}"/>
            </c:ext>
          </c:extLst>
        </c:ser>
        <c:dLbls>
          <c:showLegendKey val="0"/>
          <c:showVal val="0"/>
          <c:showCatName val="0"/>
          <c:showSerName val="0"/>
          <c:showPercent val="0"/>
          <c:showBubbleSize val="0"/>
        </c:dLbls>
        <c:axId val="748897503"/>
        <c:axId val="748899999"/>
      </c:scatterChart>
      <c:valAx>
        <c:axId val="748897503"/>
        <c:scaling>
          <c:orientation val="minMax"/>
          <c:max val="5"/>
          <c:min val="1"/>
        </c:scaling>
        <c:delete val="1"/>
        <c:axPos val="b"/>
        <c:majorGridlines>
          <c:spPr>
            <a:ln w="9525" cap="flat" cmpd="sng" algn="ctr">
              <a:noFill/>
              <a:round/>
            </a:ln>
            <a:effectLst/>
          </c:spPr>
        </c:majorGridlines>
        <c:majorTickMark val="none"/>
        <c:minorTickMark val="none"/>
        <c:tickLblPos val="nextTo"/>
        <c:crossAx val="748899999"/>
        <c:crosses val="autoZero"/>
        <c:crossBetween val="midCat"/>
      </c:valAx>
      <c:valAx>
        <c:axId val="748899999"/>
        <c:scaling>
          <c:orientation val="minMax"/>
          <c:max val="0.70000000000000007"/>
        </c:scaling>
        <c:delete val="1"/>
        <c:axPos val="l"/>
        <c:majorGridlines>
          <c:spPr>
            <a:ln w="9525" cap="flat" cmpd="sng" algn="ctr">
              <a:noFill/>
              <a:round/>
            </a:ln>
            <a:effectLst/>
          </c:spPr>
        </c:majorGridlines>
        <c:numFmt formatCode="0%" sourceLinked="1"/>
        <c:majorTickMark val="none"/>
        <c:minorTickMark val="none"/>
        <c:tickLblPos val="nextTo"/>
        <c:crossAx val="748897503"/>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0.0424</cdr:x>
      <cdr:y>0.17998</cdr:y>
    </cdr:from>
    <cdr:to>
      <cdr:x>0.17858</cdr:x>
      <cdr:y>0.27454</cdr:y>
    </cdr:to>
    <cdr:sp macro="" textlink="">
      <cdr:nvSpPr>
        <cdr:cNvPr id="4" name="TextBox 1">
          <a:extLst xmlns:a="http://schemas.openxmlformats.org/drawingml/2006/main">
            <a:ext uri="{FF2B5EF4-FFF2-40B4-BE49-F238E27FC236}">
              <a16:creationId xmlns:a16="http://schemas.microsoft.com/office/drawing/2014/main" id="{80E0743E-A909-442E-A550-7342583CB5F4}"/>
            </a:ext>
          </a:extLst>
        </cdr:cNvPr>
        <cdr:cNvSpPr txBox="1"/>
      </cdr:nvSpPr>
      <cdr:spPr>
        <a:xfrm xmlns:a="http://schemas.openxmlformats.org/drawingml/2006/main">
          <a:off x="318949" y="836533"/>
          <a:ext cx="1024511" cy="43952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GB" sz="1200" dirty="0"/>
            <a:t>Under Performer</a:t>
          </a:r>
        </a:p>
      </cdr:txBody>
    </cdr:sp>
  </cdr:relSizeAnchor>
  <cdr:relSizeAnchor xmlns:cdr="http://schemas.openxmlformats.org/drawingml/2006/chartDrawing">
    <cdr:from>
      <cdr:x>0.14518</cdr:x>
      <cdr:y>0.18395</cdr:y>
    </cdr:from>
    <cdr:to>
      <cdr:x>0.28137</cdr:x>
      <cdr:y>0.2822</cdr:y>
    </cdr:to>
    <cdr:sp macro="" textlink="">
      <cdr:nvSpPr>
        <cdr:cNvPr id="6" name="TextBox 1">
          <a:extLst xmlns:a="http://schemas.openxmlformats.org/drawingml/2006/main">
            <a:ext uri="{FF2B5EF4-FFF2-40B4-BE49-F238E27FC236}">
              <a16:creationId xmlns:a16="http://schemas.microsoft.com/office/drawing/2014/main" id="{9751EF39-5CE8-4464-839E-03D81A8E8D5B}"/>
            </a:ext>
          </a:extLst>
        </cdr:cNvPr>
        <cdr:cNvSpPr txBox="1"/>
      </cdr:nvSpPr>
      <cdr:spPr>
        <a:xfrm xmlns:a="http://schemas.openxmlformats.org/drawingml/2006/main">
          <a:off x="1092257" y="855022"/>
          <a:ext cx="1024511" cy="456642"/>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GB" sz="1200" dirty="0"/>
            <a:t>Developing Performer</a:t>
          </a:r>
        </a:p>
      </cdr:txBody>
    </cdr:sp>
  </cdr:relSizeAnchor>
  <cdr:relSizeAnchor xmlns:cdr="http://schemas.openxmlformats.org/drawingml/2006/chartDrawing">
    <cdr:from>
      <cdr:x>0.39805</cdr:x>
      <cdr:y>0.17695</cdr:y>
    </cdr:from>
    <cdr:to>
      <cdr:x>0.53423</cdr:x>
      <cdr:y>0.275</cdr:y>
    </cdr:to>
    <cdr:sp macro="" textlink="">
      <cdr:nvSpPr>
        <cdr:cNvPr id="8" name="TextBox 1">
          <a:extLst xmlns:a="http://schemas.openxmlformats.org/drawingml/2006/main">
            <a:ext uri="{FF2B5EF4-FFF2-40B4-BE49-F238E27FC236}">
              <a16:creationId xmlns:a16="http://schemas.microsoft.com/office/drawing/2014/main" id="{62146C6F-9EAC-4D1A-A86E-E76B39C774D5}"/>
            </a:ext>
          </a:extLst>
        </cdr:cNvPr>
        <cdr:cNvSpPr txBox="1"/>
      </cdr:nvSpPr>
      <cdr:spPr>
        <a:xfrm xmlns:a="http://schemas.openxmlformats.org/drawingml/2006/main">
          <a:off x="2994585" y="822484"/>
          <a:ext cx="1024510" cy="455741"/>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GB" sz="1400" dirty="0"/>
            <a:t>Valued Performer</a:t>
          </a:r>
        </a:p>
      </cdr:txBody>
    </cdr:sp>
  </cdr:relSizeAnchor>
  <cdr:relSizeAnchor xmlns:cdr="http://schemas.openxmlformats.org/drawingml/2006/chartDrawing">
    <cdr:from>
      <cdr:x>0.65936</cdr:x>
      <cdr:y>0.18198</cdr:y>
    </cdr:from>
    <cdr:to>
      <cdr:x>0.80269</cdr:x>
      <cdr:y>0.2822</cdr:y>
    </cdr:to>
    <cdr:sp macro="" textlink="">
      <cdr:nvSpPr>
        <cdr:cNvPr id="10" name="TextBox 1">
          <a:extLst xmlns:a="http://schemas.openxmlformats.org/drawingml/2006/main">
            <a:ext uri="{FF2B5EF4-FFF2-40B4-BE49-F238E27FC236}">
              <a16:creationId xmlns:a16="http://schemas.microsoft.com/office/drawing/2014/main" id="{3138024C-81E3-4201-A84A-78A11B5C5199}"/>
            </a:ext>
          </a:extLst>
        </cdr:cNvPr>
        <cdr:cNvSpPr txBox="1"/>
      </cdr:nvSpPr>
      <cdr:spPr>
        <a:xfrm xmlns:a="http://schemas.openxmlformats.org/drawingml/2006/main">
          <a:off x="4960481" y="845836"/>
          <a:ext cx="1078313" cy="465828"/>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GB" sz="1200" dirty="0"/>
            <a:t>High Performer</a:t>
          </a:r>
        </a:p>
      </cdr:txBody>
    </cdr:sp>
  </cdr:relSizeAnchor>
  <cdr:relSizeAnchor xmlns:cdr="http://schemas.openxmlformats.org/drawingml/2006/chartDrawing">
    <cdr:from>
      <cdr:x>0.76495</cdr:x>
      <cdr:y>0.18513</cdr:y>
    </cdr:from>
    <cdr:to>
      <cdr:x>0.90555</cdr:x>
      <cdr:y>0.2822</cdr:y>
    </cdr:to>
    <cdr:sp macro="" textlink="">
      <cdr:nvSpPr>
        <cdr:cNvPr id="12" name="TextBox 1">
          <a:extLst xmlns:a="http://schemas.openxmlformats.org/drawingml/2006/main">
            <a:ext uri="{FF2B5EF4-FFF2-40B4-BE49-F238E27FC236}">
              <a16:creationId xmlns:a16="http://schemas.microsoft.com/office/drawing/2014/main" id="{EBF1D383-6000-44EE-8BE1-E9941A616A08}"/>
            </a:ext>
          </a:extLst>
        </cdr:cNvPr>
        <cdr:cNvSpPr txBox="1"/>
      </cdr:nvSpPr>
      <cdr:spPr>
        <a:xfrm xmlns:a="http://schemas.openxmlformats.org/drawingml/2006/main">
          <a:off x="5754909" y="860493"/>
          <a:ext cx="1057763" cy="451186"/>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GB" sz="1200" dirty="0"/>
            <a:t>Exceptional Performer</a:t>
          </a:r>
        </a:p>
      </cdr:txBody>
    </cdr:sp>
  </cdr:relSizeAnchor>
  <cdr:relSizeAnchor xmlns:cdr="http://schemas.openxmlformats.org/drawingml/2006/chartDrawing">
    <cdr:from>
      <cdr:x>0.06553</cdr:x>
      <cdr:y>0.85589</cdr:y>
    </cdr:from>
    <cdr:to>
      <cdr:x>0.8753</cdr:x>
      <cdr:y>0.85589</cdr:y>
    </cdr:to>
    <cdr:cxnSp macro="">
      <cdr:nvCxnSpPr>
        <cdr:cNvPr id="24" name="Straight Connector 23">
          <a:extLst xmlns:a="http://schemas.openxmlformats.org/drawingml/2006/main">
            <a:ext uri="{FF2B5EF4-FFF2-40B4-BE49-F238E27FC236}">
              <a16:creationId xmlns:a16="http://schemas.microsoft.com/office/drawing/2014/main" id="{695BDE4F-04D4-4026-86CE-B593BC8D7608}"/>
            </a:ext>
          </a:extLst>
        </cdr:cNvPr>
        <cdr:cNvCxnSpPr/>
      </cdr:nvCxnSpPr>
      <cdr:spPr>
        <a:xfrm xmlns:a="http://schemas.openxmlformats.org/drawingml/2006/main">
          <a:off x="493018" y="3978233"/>
          <a:ext cx="6092041" cy="0"/>
        </a:xfrm>
        <a:prstGeom xmlns:a="http://schemas.openxmlformats.org/drawingml/2006/main" prst="line">
          <a:avLst/>
        </a:prstGeom>
        <a:ln xmlns:a="http://schemas.openxmlformats.org/drawingml/2006/main">
          <a:solidFill>
            <a:schemeClr val="tx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0.06597</cdr:x>
      <cdr:y>0.02228</cdr:y>
    </cdr:from>
    <cdr:to>
      <cdr:x>0.06597</cdr:x>
      <cdr:y>0.85589</cdr:y>
    </cdr:to>
    <cdr:cxnSp macro="">
      <cdr:nvCxnSpPr>
        <cdr:cNvPr id="25" name="Straight Connector 24">
          <a:extLst xmlns:a="http://schemas.openxmlformats.org/drawingml/2006/main">
            <a:ext uri="{FF2B5EF4-FFF2-40B4-BE49-F238E27FC236}">
              <a16:creationId xmlns:a16="http://schemas.microsoft.com/office/drawing/2014/main" id="{2A1C78F2-B7EF-429D-B553-99D21AF38EB4}"/>
            </a:ext>
          </a:extLst>
        </cdr:cNvPr>
        <cdr:cNvCxnSpPr/>
      </cdr:nvCxnSpPr>
      <cdr:spPr>
        <a:xfrm xmlns:a="http://schemas.openxmlformats.org/drawingml/2006/main" flipV="1">
          <a:off x="496317" y="103577"/>
          <a:ext cx="0" cy="3874656"/>
        </a:xfrm>
        <a:prstGeom xmlns:a="http://schemas.openxmlformats.org/drawingml/2006/main" prst="line">
          <a:avLst/>
        </a:prstGeom>
        <a:ln xmlns:a="http://schemas.openxmlformats.org/drawingml/2006/main">
          <a:solidFill>
            <a:schemeClr val="tx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0.28683</cdr:x>
      <cdr:y>0.88569</cdr:y>
    </cdr:from>
    <cdr:to>
      <cdr:x>0.68062</cdr:x>
      <cdr:y>0.98025</cdr:y>
    </cdr:to>
    <cdr:sp macro="" textlink="">
      <cdr:nvSpPr>
        <cdr:cNvPr id="27" name="TextBox 1">
          <a:extLst xmlns:a="http://schemas.openxmlformats.org/drawingml/2006/main">
            <a:ext uri="{FF2B5EF4-FFF2-40B4-BE49-F238E27FC236}">
              <a16:creationId xmlns:a16="http://schemas.microsoft.com/office/drawing/2014/main" id="{9F43D047-12C0-4422-86A8-70CED7AF0CEE}"/>
            </a:ext>
          </a:extLst>
        </cdr:cNvPr>
        <cdr:cNvSpPr txBox="1"/>
      </cdr:nvSpPr>
      <cdr:spPr>
        <a:xfrm xmlns:a="http://schemas.openxmlformats.org/drawingml/2006/main">
          <a:off x="2157907" y="4116740"/>
          <a:ext cx="2962534" cy="439519"/>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GB" sz="1800" dirty="0"/>
            <a:t>Performance outcome</a:t>
          </a:r>
        </a:p>
      </cdr:txBody>
    </cdr:sp>
  </cdr:relSizeAnchor>
  <cdr:relSizeAnchor xmlns:cdr="http://schemas.openxmlformats.org/drawingml/2006/chartDrawing">
    <cdr:from>
      <cdr:x>0.00053</cdr:x>
      <cdr:y>0.14713</cdr:y>
    </cdr:from>
    <cdr:to>
      <cdr:x>0.05895</cdr:x>
      <cdr:y>0.7845</cdr:y>
    </cdr:to>
    <cdr:sp macro="" textlink="">
      <cdr:nvSpPr>
        <cdr:cNvPr id="28" name="TextBox 1">
          <a:extLst xmlns:a="http://schemas.openxmlformats.org/drawingml/2006/main">
            <a:ext uri="{FF2B5EF4-FFF2-40B4-BE49-F238E27FC236}">
              <a16:creationId xmlns:a16="http://schemas.microsoft.com/office/drawing/2014/main" id="{DDEBB334-439C-4353-90B7-929571DA0B6F}"/>
            </a:ext>
          </a:extLst>
        </cdr:cNvPr>
        <cdr:cNvSpPr txBox="1"/>
      </cdr:nvSpPr>
      <cdr:spPr>
        <a:xfrm xmlns:a="http://schemas.openxmlformats.org/drawingml/2006/main" rot="16200000">
          <a:off x="-1257523" y="1945388"/>
          <a:ext cx="2962525" cy="439506"/>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GB" sz="1800" dirty="0"/>
            <a:t>% of Employees</a:t>
          </a:r>
        </a:p>
      </cdr:txBody>
    </cdr:sp>
  </cdr:relSizeAnchor>
</c:userShapes>
</file>

<file path=ppt/drawings/drawing2.xml><?xml version="1.0" encoding="utf-8"?>
<c:userShapes xmlns:c="http://schemas.openxmlformats.org/drawingml/2006/chart">
  <cdr:relSizeAnchor xmlns:cdr="http://schemas.openxmlformats.org/drawingml/2006/chartDrawing">
    <cdr:from>
      <cdr:x>0.0424</cdr:x>
      <cdr:y>0.17998</cdr:y>
    </cdr:from>
    <cdr:to>
      <cdr:x>0.17858</cdr:x>
      <cdr:y>0.27454</cdr:y>
    </cdr:to>
    <cdr:sp macro="" textlink="">
      <cdr:nvSpPr>
        <cdr:cNvPr id="4" name="TextBox 1">
          <a:extLst xmlns:a="http://schemas.openxmlformats.org/drawingml/2006/main">
            <a:ext uri="{FF2B5EF4-FFF2-40B4-BE49-F238E27FC236}">
              <a16:creationId xmlns:a16="http://schemas.microsoft.com/office/drawing/2014/main" id="{80E0743E-A909-442E-A550-7342583CB5F4}"/>
            </a:ext>
          </a:extLst>
        </cdr:cNvPr>
        <cdr:cNvSpPr txBox="1"/>
      </cdr:nvSpPr>
      <cdr:spPr>
        <a:xfrm xmlns:a="http://schemas.openxmlformats.org/drawingml/2006/main">
          <a:off x="318949" y="836533"/>
          <a:ext cx="1024511" cy="43952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GB" sz="1200" dirty="0"/>
            <a:t>Under Performer</a:t>
          </a:r>
        </a:p>
      </cdr:txBody>
    </cdr:sp>
  </cdr:relSizeAnchor>
  <cdr:relSizeAnchor xmlns:cdr="http://schemas.openxmlformats.org/drawingml/2006/chartDrawing">
    <cdr:from>
      <cdr:x>0.14518</cdr:x>
      <cdr:y>0.18395</cdr:y>
    </cdr:from>
    <cdr:to>
      <cdr:x>0.28137</cdr:x>
      <cdr:y>0.2822</cdr:y>
    </cdr:to>
    <cdr:sp macro="" textlink="">
      <cdr:nvSpPr>
        <cdr:cNvPr id="6" name="TextBox 1">
          <a:extLst xmlns:a="http://schemas.openxmlformats.org/drawingml/2006/main">
            <a:ext uri="{FF2B5EF4-FFF2-40B4-BE49-F238E27FC236}">
              <a16:creationId xmlns:a16="http://schemas.microsoft.com/office/drawing/2014/main" id="{9751EF39-5CE8-4464-839E-03D81A8E8D5B}"/>
            </a:ext>
          </a:extLst>
        </cdr:cNvPr>
        <cdr:cNvSpPr txBox="1"/>
      </cdr:nvSpPr>
      <cdr:spPr>
        <a:xfrm xmlns:a="http://schemas.openxmlformats.org/drawingml/2006/main">
          <a:off x="1092257" y="855022"/>
          <a:ext cx="1024511" cy="456642"/>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GB" sz="1200" dirty="0"/>
            <a:t>Developing Performer</a:t>
          </a:r>
        </a:p>
      </cdr:txBody>
    </cdr:sp>
  </cdr:relSizeAnchor>
  <cdr:relSizeAnchor xmlns:cdr="http://schemas.openxmlformats.org/drawingml/2006/chartDrawing">
    <cdr:from>
      <cdr:x>0.39805</cdr:x>
      <cdr:y>0.17695</cdr:y>
    </cdr:from>
    <cdr:to>
      <cdr:x>0.53423</cdr:x>
      <cdr:y>0.275</cdr:y>
    </cdr:to>
    <cdr:sp macro="" textlink="">
      <cdr:nvSpPr>
        <cdr:cNvPr id="8" name="TextBox 1">
          <a:extLst xmlns:a="http://schemas.openxmlformats.org/drawingml/2006/main">
            <a:ext uri="{FF2B5EF4-FFF2-40B4-BE49-F238E27FC236}">
              <a16:creationId xmlns:a16="http://schemas.microsoft.com/office/drawing/2014/main" id="{62146C6F-9EAC-4D1A-A86E-E76B39C774D5}"/>
            </a:ext>
          </a:extLst>
        </cdr:cNvPr>
        <cdr:cNvSpPr txBox="1"/>
      </cdr:nvSpPr>
      <cdr:spPr>
        <a:xfrm xmlns:a="http://schemas.openxmlformats.org/drawingml/2006/main">
          <a:off x="2994585" y="822484"/>
          <a:ext cx="1024510" cy="455741"/>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GB" sz="1400" dirty="0"/>
            <a:t>Valued Performer</a:t>
          </a:r>
        </a:p>
      </cdr:txBody>
    </cdr:sp>
  </cdr:relSizeAnchor>
  <cdr:relSizeAnchor xmlns:cdr="http://schemas.openxmlformats.org/drawingml/2006/chartDrawing">
    <cdr:from>
      <cdr:x>0.65936</cdr:x>
      <cdr:y>0.18198</cdr:y>
    </cdr:from>
    <cdr:to>
      <cdr:x>0.80269</cdr:x>
      <cdr:y>0.2822</cdr:y>
    </cdr:to>
    <cdr:sp macro="" textlink="">
      <cdr:nvSpPr>
        <cdr:cNvPr id="10" name="TextBox 1">
          <a:extLst xmlns:a="http://schemas.openxmlformats.org/drawingml/2006/main">
            <a:ext uri="{FF2B5EF4-FFF2-40B4-BE49-F238E27FC236}">
              <a16:creationId xmlns:a16="http://schemas.microsoft.com/office/drawing/2014/main" id="{3138024C-81E3-4201-A84A-78A11B5C5199}"/>
            </a:ext>
          </a:extLst>
        </cdr:cNvPr>
        <cdr:cNvSpPr txBox="1"/>
      </cdr:nvSpPr>
      <cdr:spPr>
        <a:xfrm xmlns:a="http://schemas.openxmlformats.org/drawingml/2006/main">
          <a:off x="4960481" y="845836"/>
          <a:ext cx="1078313" cy="465828"/>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GB" sz="1200" dirty="0"/>
            <a:t>High Performer</a:t>
          </a:r>
        </a:p>
      </cdr:txBody>
    </cdr:sp>
  </cdr:relSizeAnchor>
  <cdr:relSizeAnchor xmlns:cdr="http://schemas.openxmlformats.org/drawingml/2006/chartDrawing">
    <cdr:from>
      <cdr:x>0.76495</cdr:x>
      <cdr:y>0.18513</cdr:y>
    </cdr:from>
    <cdr:to>
      <cdr:x>0.90555</cdr:x>
      <cdr:y>0.2822</cdr:y>
    </cdr:to>
    <cdr:sp macro="" textlink="">
      <cdr:nvSpPr>
        <cdr:cNvPr id="12" name="TextBox 1">
          <a:extLst xmlns:a="http://schemas.openxmlformats.org/drawingml/2006/main">
            <a:ext uri="{FF2B5EF4-FFF2-40B4-BE49-F238E27FC236}">
              <a16:creationId xmlns:a16="http://schemas.microsoft.com/office/drawing/2014/main" id="{EBF1D383-6000-44EE-8BE1-E9941A616A08}"/>
            </a:ext>
          </a:extLst>
        </cdr:cNvPr>
        <cdr:cNvSpPr txBox="1"/>
      </cdr:nvSpPr>
      <cdr:spPr>
        <a:xfrm xmlns:a="http://schemas.openxmlformats.org/drawingml/2006/main">
          <a:off x="5754909" y="860493"/>
          <a:ext cx="1057763" cy="451186"/>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GB" sz="1200" dirty="0"/>
            <a:t>Exceptional Performer</a:t>
          </a:r>
        </a:p>
      </cdr:txBody>
    </cdr:sp>
  </cdr:relSizeAnchor>
  <cdr:relSizeAnchor xmlns:cdr="http://schemas.openxmlformats.org/drawingml/2006/chartDrawing">
    <cdr:from>
      <cdr:x>0.06553</cdr:x>
      <cdr:y>0.85589</cdr:y>
    </cdr:from>
    <cdr:to>
      <cdr:x>0.8753</cdr:x>
      <cdr:y>0.85589</cdr:y>
    </cdr:to>
    <cdr:cxnSp macro="">
      <cdr:nvCxnSpPr>
        <cdr:cNvPr id="24" name="Straight Connector 23">
          <a:extLst xmlns:a="http://schemas.openxmlformats.org/drawingml/2006/main">
            <a:ext uri="{FF2B5EF4-FFF2-40B4-BE49-F238E27FC236}">
              <a16:creationId xmlns:a16="http://schemas.microsoft.com/office/drawing/2014/main" id="{695BDE4F-04D4-4026-86CE-B593BC8D7608}"/>
            </a:ext>
          </a:extLst>
        </cdr:cNvPr>
        <cdr:cNvCxnSpPr/>
      </cdr:nvCxnSpPr>
      <cdr:spPr>
        <a:xfrm xmlns:a="http://schemas.openxmlformats.org/drawingml/2006/main">
          <a:off x="493018" y="3978233"/>
          <a:ext cx="6092041" cy="0"/>
        </a:xfrm>
        <a:prstGeom xmlns:a="http://schemas.openxmlformats.org/drawingml/2006/main" prst="line">
          <a:avLst/>
        </a:prstGeom>
        <a:ln xmlns:a="http://schemas.openxmlformats.org/drawingml/2006/main">
          <a:solidFill>
            <a:schemeClr val="tx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0.06597</cdr:x>
      <cdr:y>0.02228</cdr:y>
    </cdr:from>
    <cdr:to>
      <cdr:x>0.06597</cdr:x>
      <cdr:y>0.85589</cdr:y>
    </cdr:to>
    <cdr:cxnSp macro="">
      <cdr:nvCxnSpPr>
        <cdr:cNvPr id="25" name="Straight Connector 24">
          <a:extLst xmlns:a="http://schemas.openxmlformats.org/drawingml/2006/main">
            <a:ext uri="{FF2B5EF4-FFF2-40B4-BE49-F238E27FC236}">
              <a16:creationId xmlns:a16="http://schemas.microsoft.com/office/drawing/2014/main" id="{2A1C78F2-B7EF-429D-B553-99D21AF38EB4}"/>
            </a:ext>
          </a:extLst>
        </cdr:cNvPr>
        <cdr:cNvCxnSpPr/>
      </cdr:nvCxnSpPr>
      <cdr:spPr>
        <a:xfrm xmlns:a="http://schemas.openxmlformats.org/drawingml/2006/main" flipV="1">
          <a:off x="496317" y="103577"/>
          <a:ext cx="0" cy="3874656"/>
        </a:xfrm>
        <a:prstGeom xmlns:a="http://schemas.openxmlformats.org/drawingml/2006/main" prst="line">
          <a:avLst/>
        </a:prstGeom>
        <a:ln xmlns:a="http://schemas.openxmlformats.org/drawingml/2006/main">
          <a:solidFill>
            <a:schemeClr val="tx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0.28683</cdr:x>
      <cdr:y>0.88569</cdr:y>
    </cdr:from>
    <cdr:to>
      <cdr:x>0.68062</cdr:x>
      <cdr:y>0.98025</cdr:y>
    </cdr:to>
    <cdr:sp macro="" textlink="">
      <cdr:nvSpPr>
        <cdr:cNvPr id="27" name="TextBox 1">
          <a:extLst xmlns:a="http://schemas.openxmlformats.org/drawingml/2006/main">
            <a:ext uri="{FF2B5EF4-FFF2-40B4-BE49-F238E27FC236}">
              <a16:creationId xmlns:a16="http://schemas.microsoft.com/office/drawing/2014/main" id="{9F43D047-12C0-4422-86A8-70CED7AF0CEE}"/>
            </a:ext>
          </a:extLst>
        </cdr:cNvPr>
        <cdr:cNvSpPr txBox="1"/>
      </cdr:nvSpPr>
      <cdr:spPr>
        <a:xfrm xmlns:a="http://schemas.openxmlformats.org/drawingml/2006/main">
          <a:off x="2157907" y="4116740"/>
          <a:ext cx="2962534" cy="439519"/>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GB" sz="1800" dirty="0"/>
            <a:t>Performance outcome</a:t>
          </a:r>
        </a:p>
      </cdr:txBody>
    </cdr:sp>
  </cdr:relSizeAnchor>
  <cdr:relSizeAnchor xmlns:cdr="http://schemas.openxmlformats.org/drawingml/2006/chartDrawing">
    <cdr:from>
      <cdr:x>0.00053</cdr:x>
      <cdr:y>0.14713</cdr:y>
    </cdr:from>
    <cdr:to>
      <cdr:x>0.05895</cdr:x>
      <cdr:y>0.7845</cdr:y>
    </cdr:to>
    <cdr:sp macro="" textlink="">
      <cdr:nvSpPr>
        <cdr:cNvPr id="28" name="TextBox 1">
          <a:extLst xmlns:a="http://schemas.openxmlformats.org/drawingml/2006/main">
            <a:ext uri="{FF2B5EF4-FFF2-40B4-BE49-F238E27FC236}">
              <a16:creationId xmlns:a16="http://schemas.microsoft.com/office/drawing/2014/main" id="{DDEBB334-439C-4353-90B7-929571DA0B6F}"/>
            </a:ext>
          </a:extLst>
        </cdr:cNvPr>
        <cdr:cNvSpPr txBox="1"/>
      </cdr:nvSpPr>
      <cdr:spPr>
        <a:xfrm xmlns:a="http://schemas.openxmlformats.org/drawingml/2006/main" rot="16200000">
          <a:off x="-1257523" y="1945388"/>
          <a:ext cx="2962525" cy="439506"/>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GB" sz="1800" dirty="0"/>
            <a:t>% of Employees</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8D0705-CACB-4D00-B85D-CBD54AC737E6}" type="datetimeFigureOut">
              <a:rPr lang="en-GB" smtClean="0"/>
              <a:t>27/06/2022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745C1B-3B87-4CCF-AAA8-F814F2AE36C8}" type="slidenum">
              <a:rPr lang="en-GB" smtClean="0"/>
              <a:t>‹#›</a:t>
            </a:fld>
            <a:endParaRPr lang="en-GB"/>
          </a:p>
        </p:txBody>
      </p:sp>
    </p:spTree>
    <p:extLst>
      <p:ext uri="{BB962C8B-B14F-4D97-AF65-F5344CB8AC3E}">
        <p14:creationId xmlns:p14="http://schemas.microsoft.com/office/powerpoint/2010/main" val="469123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a:buFont typeface="Symbol" panose="05050102010706020507" pitchFamily="18" charset="2"/>
              <a:buNone/>
              <a:tabLst>
                <a:tab pos="228600" algn="l"/>
              </a:tabLst>
            </a:pPr>
            <a:endParaRPr lang="en-GB" dirty="0"/>
          </a:p>
        </p:txBody>
      </p:sp>
      <p:sp>
        <p:nvSpPr>
          <p:cNvPr id="4" name="Slide Number Placeholder 3"/>
          <p:cNvSpPr>
            <a:spLocks noGrp="1"/>
          </p:cNvSpPr>
          <p:nvPr>
            <p:ph type="sldNum" sz="quarter" idx="5"/>
          </p:nvPr>
        </p:nvSpPr>
        <p:spPr/>
        <p:txBody>
          <a:bodyPr/>
          <a:lstStyle/>
          <a:p>
            <a:fld id="{D7745C1B-3B87-4CCF-AAA8-F814F2AE36C8}" type="slidenum">
              <a:rPr lang="en-GB" smtClean="0"/>
              <a:t>21</a:t>
            </a:fld>
            <a:endParaRPr lang="en-GB"/>
          </a:p>
        </p:txBody>
      </p:sp>
    </p:spTree>
    <p:extLst>
      <p:ext uri="{BB962C8B-B14F-4D97-AF65-F5344CB8AC3E}">
        <p14:creationId xmlns:p14="http://schemas.microsoft.com/office/powerpoint/2010/main" val="1358705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a:buFont typeface="Symbol" panose="05050102010706020507" pitchFamily="18" charset="2"/>
              <a:buNone/>
              <a:tabLst>
                <a:tab pos="228600" algn="l"/>
              </a:tabLst>
            </a:pPr>
            <a:endParaRPr lang="en-GB" dirty="0"/>
          </a:p>
        </p:txBody>
      </p:sp>
      <p:sp>
        <p:nvSpPr>
          <p:cNvPr id="4" name="Slide Number Placeholder 3"/>
          <p:cNvSpPr>
            <a:spLocks noGrp="1"/>
          </p:cNvSpPr>
          <p:nvPr>
            <p:ph type="sldNum" sz="quarter" idx="5"/>
          </p:nvPr>
        </p:nvSpPr>
        <p:spPr/>
        <p:txBody>
          <a:bodyPr/>
          <a:lstStyle/>
          <a:p>
            <a:fld id="{D7745C1B-3B87-4CCF-AAA8-F814F2AE36C8}" type="slidenum">
              <a:rPr lang="en-GB" smtClean="0"/>
              <a:t>23</a:t>
            </a:fld>
            <a:endParaRPr lang="en-GB"/>
          </a:p>
        </p:txBody>
      </p:sp>
    </p:spTree>
    <p:extLst>
      <p:ext uri="{BB962C8B-B14F-4D97-AF65-F5344CB8AC3E}">
        <p14:creationId xmlns:p14="http://schemas.microsoft.com/office/powerpoint/2010/main" val="584892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7745C1B-3B87-4CCF-AAA8-F814F2AE36C8}" type="slidenum">
              <a:rPr lang="en-GB" smtClean="0"/>
              <a:t>31</a:t>
            </a:fld>
            <a:endParaRPr lang="en-GB"/>
          </a:p>
        </p:txBody>
      </p:sp>
    </p:spTree>
    <p:extLst>
      <p:ext uri="{BB962C8B-B14F-4D97-AF65-F5344CB8AC3E}">
        <p14:creationId xmlns:p14="http://schemas.microsoft.com/office/powerpoint/2010/main" val="2585262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33AA-5881-4D24-AD35-BC156C7DA0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0571EFC-AF20-4319-B6DB-5E9A8D6FD6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DA5109E-5377-4385-B9A4-710137B27E91}"/>
              </a:ext>
            </a:extLst>
          </p:cNvPr>
          <p:cNvSpPr>
            <a:spLocks noGrp="1"/>
          </p:cNvSpPr>
          <p:nvPr>
            <p:ph type="dt" sz="half" idx="10"/>
          </p:nvPr>
        </p:nvSpPr>
        <p:spPr/>
        <p:txBody>
          <a:bodyPr/>
          <a:lstStyle/>
          <a:p>
            <a:fld id="{F4DAAE86-F8AE-44F6-A51F-2BB7D1C9682E}" type="datetimeFigureOut">
              <a:rPr lang="en-GB" smtClean="0"/>
              <a:t>27/06/2022</a:t>
            </a:fld>
            <a:endParaRPr lang="en-GB"/>
          </a:p>
        </p:txBody>
      </p:sp>
      <p:sp>
        <p:nvSpPr>
          <p:cNvPr id="5" name="Footer Placeholder 4">
            <a:extLst>
              <a:ext uri="{FF2B5EF4-FFF2-40B4-BE49-F238E27FC236}">
                <a16:creationId xmlns:a16="http://schemas.microsoft.com/office/drawing/2014/main" id="{0CBAB0F7-0135-430D-B5B3-FA9223250A0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8DE5B63-7646-4C24-B045-1834DF6CDA58}"/>
              </a:ext>
            </a:extLst>
          </p:cNvPr>
          <p:cNvSpPr>
            <a:spLocks noGrp="1"/>
          </p:cNvSpPr>
          <p:nvPr>
            <p:ph type="sldNum" sz="quarter" idx="12"/>
          </p:nvPr>
        </p:nvSpPr>
        <p:spPr/>
        <p:txBody>
          <a:bodyPr/>
          <a:lstStyle/>
          <a:p>
            <a:fld id="{98BA2D28-B063-4ED4-8F9F-BAC2CFEB8367}" type="slidenum">
              <a:rPr lang="en-GB" smtClean="0"/>
              <a:t>‹#›</a:t>
            </a:fld>
            <a:endParaRPr lang="en-GB"/>
          </a:p>
        </p:txBody>
      </p:sp>
    </p:spTree>
    <p:extLst>
      <p:ext uri="{BB962C8B-B14F-4D97-AF65-F5344CB8AC3E}">
        <p14:creationId xmlns:p14="http://schemas.microsoft.com/office/powerpoint/2010/main" val="261337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E3BB8-F1CD-4192-81B9-DEAA1E21E7E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56497-6435-4EEB-B38F-3FD4957928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34F51C5-88E2-4085-BBDF-4BDA02DA2562}"/>
              </a:ext>
            </a:extLst>
          </p:cNvPr>
          <p:cNvSpPr>
            <a:spLocks noGrp="1"/>
          </p:cNvSpPr>
          <p:nvPr>
            <p:ph type="dt" sz="half" idx="10"/>
          </p:nvPr>
        </p:nvSpPr>
        <p:spPr/>
        <p:txBody>
          <a:bodyPr/>
          <a:lstStyle/>
          <a:p>
            <a:fld id="{F4DAAE86-F8AE-44F6-A51F-2BB7D1C9682E}" type="datetimeFigureOut">
              <a:rPr lang="en-GB" smtClean="0"/>
              <a:t>27/06/2022</a:t>
            </a:fld>
            <a:endParaRPr lang="en-GB"/>
          </a:p>
        </p:txBody>
      </p:sp>
      <p:sp>
        <p:nvSpPr>
          <p:cNvPr id="5" name="Footer Placeholder 4">
            <a:extLst>
              <a:ext uri="{FF2B5EF4-FFF2-40B4-BE49-F238E27FC236}">
                <a16:creationId xmlns:a16="http://schemas.microsoft.com/office/drawing/2014/main" id="{1B877323-E0B1-4F45-BA62-556021AB94E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B11406B-BC05-4A60-9791-D1918C2167A8}"/>
              </a:ext>
            </a:extLst>
          </p:cNvPr>
          <p:cNvSpPr>
            <a:spLocks noGrp="1"/>
          </p:cNvSpPr>
          <p:nvPr>
            <p:ph type="sldNum" sz="quarter" idx="12"/>
          </p:nvPr>
        </p:nvSpPr>
        <p:spPr/>
        <p:txBody>
          <a:bodyPr/>
          <a:lstStyle/>
          <a:p>
            <a:fld id="{98BA2D28-B063-4ED4-8F9F-BAC2CFEB8367}" type="slidenum">
              <a:rPr lang="en-GB" smtClean="0"/>
              <a:t>‹#›</a:t>
            </a:fld>
            <a:endParaRPr lang="en-GB"/>
          </a:p>
        </p:txBody>
      </p:sp>
    </p:spTree>
    <p:extLst>
      <p:ext uri="{BB962C8B-B14F-4D97-AF65-F5344CB8AC3E}">
        <p14:creationId xmlns:p14="http://schemas.microsoft.com/office/powerpoint/2010/main" val="3462597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5C4D8B-F91A-40D9-A444-86D527F103E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45DBCB5-3207-4022-8421-5379E6A556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4112092-F049-4B14-9613-08F05DA85339}"/>
              </a:ext>
            </a:extLst>
          </p:cNvPr>
          <p:cNvSpPr>
            <a:spLocks noGrp="1"/>
          </p:cNvSpPr>
          <p:nvPr>
            <p:ph type="dt" sz="half" idx="10"/>
          </p:nvPr>
        </p:nvSpPr>
        <p:spPr/>
        <p:txBody>
          <a:bodyPr/>
          <a:lstStyle/>
          <a:p>
            <a:fld id="{F4DAAE86-F8AE-44F6-A51F-2BB7D1C9682E}" type="datetimeFigureOut">
              <a:rPr lang="en-GB" smtClean="0"/>
              <a:t>27/06/2022</a:t>
            </a:fld>
            <a:endParaRPr lang="en-GB"/>
          </a:p>
        </p:txBody>
      </p:sp>
      <p:sp>
        <p:nvSpPr>
          <p:cNvPr id="5" name="Footer Placeholder 4">
            <a:extLst>
              <a:ext uri="{FF2B5EF4-FFF2-40B4-BE49-F238E27FC236}">
                <a16:creationId xmlns:a16="http://schemas.microsoft.com/office/drawing/2014/main" id="{97D3E438-E3C0-41D0-AB62-B5AFF1648DC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6A610E9-E100-400A-A6EE-F94F295A8C76}"/>
              </a:ext>
            </a:extLst>
          </p:cNvPr>
          <p:cNvSpPr>
            <a:spLocks noGrp="1"/>
          </p:cNvSpPr>
          <p:nvPr>
            <p:ph type="sldNum" sz="quarter" idx="12"/>
          </p:nvPr>
        </p:nvSpPr>
        <p:spPr/>
        <p:txBody>
          <a:bodyPr/>
          <a:lstStyle/>
          <a:p>
            <a:fld id="{98BA2D28-B063-4ED4-8F9F-BAC2CFEB8367}" type="slidenum">
              <a:rPr lang="en-GB" smtClean="0"/>
              <a:t>‹#›</a:t>
            </a:fld>
            <a:endParaRPr lang="en-GB"/>
          </a:p>
        </p:txBody>
      </p:sp>
    </p:spTree>
    <p:extLst>
      <p:ext uri="{BB962C8B-B14F-4D97-AF65-F5344CB8AC3E}">
        <p14:creationId xmlns:p14="http://schemas.microsoft.com/office/powerpoint/2010/main" val="2613716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B880-52F9-4153-A192-615B2B2E3E2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32284C9-1DE0-4EE6-9437-868DB761604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70BDBE4-FD82-424D-ACAA-C93DF4F6C768}"/>
              </a:ext>
            </a:extLst>
          </p:cNvPr>
          <p:cNvSpPr>
            <a:spLocks noGrp="1"/>
          </p:cNvSpPr>
          <p:nvPr>
            <p:ph type="dt" sz="half" idx="10"/>
          </p:nvPr>
        </p:nvSpPr>
        <p:spPr/>
        <p:txBody>
          <a:bodyPr/>
          <a:lstStyle/>
          <a:p>
            <a:fld id="{F4DAAE86-F8AE-44F6-A51F-2BB7D1C9682E}" type="datetimeFigureOut">
              <a:rPr lang="en-GB" smtClean="0"/>
              <a:t>27/06/2022</a:t>
            </a:fld>
            <a:endParaRPr lang="en-GB"/>
          </a:p>
        </p:txBody>
      </p:sp>
      <p:sp>
        <p:nvSpPr>
          <p:cNvPr id="5" name="Footer Placeholder 4">
            <a:extLst>
              <a:ext uri="{FF2B5EF4-FFF2-40B4-BE49-F238E27FC236}">
                <a16:creationId xmlns:a16="http://schemas.microsoft.com/office/drawing/2014/main" id="{D4B466AF-296A-44DD-8963-D50AE5B6F39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368AE8B-AD08-4354-BC22-9D2DFC32708A}"/>
              </a:ext>
            </a:extLst>
          </p:cNvPr>
          <p:cNvSpPr>
            <a:spLocks noGrp="1"/>
          </p:cNvSpPr>
          <p:nvPr>
            <p:ph type="sldNum" sz="quarter" idx="12"/>
          </p:nvPr>
        </p:nvSpPr>
        <p:spPr/>
        <p:txBody>
          <a:bodyPr/>
          <a:lstStyle/>
          <a:p>
            <a:fld id="{98BA2D28-B063-4ED4-8F9F-BAC2CFEB8367}" type="slidenum">
              <a:rPr lang="en-GB" smtClean="0"/>
              <a:t>‹#›</a:t>
            </a:fld>
            <a:endParaRPr lang="en-GB"/>
          </a:p>
        </p:txBody>
      </p:sp>
    </p:spTree>
    <p:extLst>
      <p:ext uri="{BB962C8B-B14F-4D97-AF65-F5344CB8AC3E}">
        <p14:creationId xmlns:p14="http://schemas.microsoft.com/office/powerpoint/2010/main" val="3229642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C94D8-D716-4D49-86DB-BC08D171864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649CF6E-CDE7-4454-97CD-BD87018E9F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A30876-C118-43EB-ABA5-35E9CC252237}"/>
              </a:ext>
            </a:extLst>
          </p:cNvPr>
          <p:cNvSpPr>
            <a:spLocks noGrp="1"/>
          </p:cNvSpPr>
          <p:nvPr>
            <p:ph type="dt" sz="half" idx="10"/>
          </p:nvPr>
        </p:nvSpPr>
        <p:spPr/>
        <p:txBody>
          <a:bodyPr/>
          <a:lstStyle/>
          <a:p>
            <a:fld id="{F4DAAE86-F8AE-44F6-A51F-2BB7D1C9682E}" type="datetimeFigureOut">
              <a:rPr lang="en-GB" smtClean="0"/>
              <a:t>27/06/2022</a:t>
            </a:fld>
            <a:endParaRPr lang="en-GB"/>
          </a:p>
        </p:txBody>
      </p:sp>
      <p:sp>
        <p:nvSpPr>
          <p:cNvPr id="5" name="Footer Placeholder 4">
            <a:extLst>
              <a:ext uri="{FF2B5EF4-FFF2-40B4-BE49-F238E27FC236}">
                <a16:creationId xmlns:a16="http://schemas.microsoft.com/office/drawing/2014/main" id="{14C9DB82-3A1F-4D05-80D6-E113F982348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FF2C8AB-B203-44B7-AE29-56D583BB5E03}"/>
              </a:ext>
            </a:extLst>
          </p:cNvPr>
          <p:cNvSpPr>
            <a:spLocks noGrp="1"/>
          </p:cNvSpPr>
          <p:nvPr>
            <p:ph type="sldNum" sz="quarter" idx="12"/>
          </p:nvPr>
        </p:nvSpPr>
        <p:spPr/>
        <p:txBody>
          <a:bodyPr/>
          <a:lstStyle/>
          <a:p>
            <a:fld id="{98BA2D28-B063-4ED4-8F9F-BAC2CFEB8367}" type="slidenum">
              <a:rPr lang="en-GB" smtClean="0"/>
              <a:t>‹#›</a:t>
            </a:fld>
            <a:endParaRPr lang="en-GB"/>
          </a:p>
        </p:txBody>
      </p:sp>
    </p:spTree>
    <p:extLst>
      <p:ext uri="{BB962C8B-B14F-4D97-AF65-F5344CB8AC3E}">
        <p14:creationId xmlns:p14="http://schemas.microsoft.com/office/powerpoint/2010/main" val="3552912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4BFBD-9C98-4EF5-837C-5E4665AB2B8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72E9C-CEBC-4D02-8CD9-4E6A2BBACC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17BE03D-62C4-4B10-970E-FE8285D0D5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3463909-F474-4317-AACE-4C34E264188A}"/>
              </a:ext>
            </a:extLst>
          </p:cNvPr>
          <p:cNvSpPr>
            <a:spLocks noGrp="1"/>
          </p:cNvSpPr>
          <p:nvPr>
            <p:ph type="dt" sz="half" idx="10"/>
          </p:nvPr>
        </p:nvSpPr>
        <p:spPr/>
        <p:txBody>
          <a:bodyPr/>
          <a:lstStyle/>
          <a:p>
            <a:fld id="{F4DAAE86-F8AE-44F6-A51F-2BB7D1C9682E}" type="datetimeFigureOut">
              <a:rPr lang="en-GB" smtClean="0"/>
              <a:t>27/06/2022</a:t>
            </a:fld>
            <a:endParaRPr lang="en-GB"/>
          </a:p>
        </p:txBody>
      </p:sp>
      <p:sp>
        <p:nvSpPr>
          <p:cNvPr id="6" name="Footer Placeholder 5">
            <a:extLst>
              <a:ext uri="{FF2B5EF4-FFF2-40B4-BE49-F238E27FC236}">
                <a16:creationId xmlns:a16="http://schemas.microsoft.com/office/drawing/2014/main" id="{EED3D354-A2D7-4E0F-A9AD-A9BCD28F99F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120688A-02CE-44ED-AA58-03073F54402B}"/>
              </a:ext>
            </a:extLst>
          </p:cNvPr>
          <p:cNvSpPr>
            <a:spLocks noGrp="1"/>
          </p:cNvSpPr>
          <p:nvPr>
            <p:ph type="sldNum" sz="quarter" idx="12"/>
          </p:nvPr>
        </p:nvSpPr>
        <p:spPr/>
        <p:txBody>
          <a:bodyPr/>
          <a:lstStyle/>
          <a:p>
            <a:fld id="{98BA2D28-B063-4ED4-8F9F-BAC2CFEB8367}" type="slidenum">
              <a:rPr lang="en-GB" smtClean="0"/>
              <a:t>‹#›</a:t>
            </a:fld>
            <a:endParaRPr lang="en-GB"/>
          </a:p>
        </p:txBody>
      </p:sp>
    </p:spTree>
    <p:extLst>
      <p:ext uri="{BB962C8B-B14F-4D97-AF65-F5344CB8AC3E}">
        <p14:creationId xmlns:p14="http://schemas.microsoft.com/office/powerpoint/2010/main" val="41068951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DBD0E-0B39-4FCD-BF54-62B485A4C28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D15DD2F-2421-4C91-9D3B-C24B9B4BE5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0DB91B-F145-4B46-8B4B-C1F9D4D9BF6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7C909B0-8A32-4538-BC27-E47AE3064A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5A6344B-683E-4AA5-BE17-0D6FECABFB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1DFB01F-5980-4B43-ADA5-3BC4B0A8F074}"/>
              </a:ext>
            </a:extLst>
          </p:cNvPr>
          <p:cNvSpPr>
            <a:spLocks noGrp="1"/>
          </p:cNvSpPr>
          <p:nvPr>
            <p:ph type="dt" sz="half" idx="10"/>
          </p:nvPr>
        </p:nvSpPr>
        <p:spPr/>
        <p:txBody>
          <a:bodyPr/>
          <a:lstStyle/>
          <a:p>
            <a:fld id="{F4DAAE86-F8AE-44F6-A51F-2BB7D1C9682E}" type="datetimeFigureOut">
              <a:rPr lang="en-GB" smtClean="0"/>
              <a:t>27/06/2022</a:t>
            </a:fld>
            <a:endParaRPr lang="en-GB"/>
          </a:p>
        </p:txBody>
      </p:sp>
      <p:sp>
        <p:nvSpPr>
          <p:cNvPr id="8" name="Footer Placeholder 7">
            <a:extLst>
              <a:ext uri="{FF2B5EF4-FFF2-40B4-BE49-F238E27FC236}">
                <a16:creationId xmlns:a16="http://schemas.microsoft.com/office/drawing/2014/main" id="{1CFA4FA2-AF61-45A7-8378-A6353E5EC2C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95465AC-EC9F-49C3-892A-E53894F2FDCA}"/>
              </a:ext>
            </a:extLst>
          </p:cNvPr>
          <p:cNvSpPr>
            <a:spLocks noGrp="1"/>
          </p:cNvSpPr>
          <p:nvPr>
            <p:ph type="sldNum" sz="quarter" idx="12"/>
          </p:nvPr>
        </p:nvSpPr>
        <p:spPr/>
        <p:txBody>
          <a:bodyPr/>
          <a:lstStyle/>
          <a:p>
            <a:fld id="{98BA2D28-B063-4ED4-8F9F-BAC2CFEB8367}" type="slidenum">
              <a:rPr lang="en-GB" smtClean="0"/>
              <a:t>‹#›</a:t>
            </a:fld>
            <a:endParaRPr lang="en-GB"/>
          </a:p>
        </p:txBody>
      </p:sp>
    </p:spTree>
    <p:extLst>
      <p:ext uri="{BB962C8B-B14F-4D97-AF65-F5344CB8AC3E}">
        <p14:creationId xmlns:p14="http://schemas.microsoft.com/office/powerpoint/2010/main" val="497606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A4699-3400-4ECA-9100-843940BE66EF}"/>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9188CE8-3A47-4D0B-BA73-2F430FD258D6}"/>
              </a:ext>
            </a:extLst>
          </p:cNvPr>
          <p:cNvSpPr>
            <a:spLocks noGrp="1"/>
          </p:cNvSpPr>
          <p:nvPr>
            <p:ph type="dt" sz="half" idx="10"/>
          </p:nvPr>
        </p:nvSpPr>
        <p:spPr/>
        <p:txBody>
          <a:bodyPr/>
          <a:lstStyle/>
          <a:p>
            <a:fld id="{F4DAAE86-F8AE-44F6-A51F-2BB7D1C9682E}" type="datetimeFigureOut">
              <a:rPr lang="en-GB" smtClean="0"/>
              <a:t>27/06/2022</a:t>
            </a:fld>
            <a:endParaRPr lang="en-GB"/>
          </a:p>
        </p:txBody>
      </p:sp>
      <p:sp>
        <p:nvSpPr>
          <p:cNvPr id="4" name="Footer Placeholder 3">
            <a:extLst>
              <a:ext uri="{FF2B5EF4-FFF2-40B4-BE49-F238E27FC236}">
                <a16:creationId xmlns:a16="http://schemas.microsoft.com/office/drawing/2014/main" id="{88914351-54DF-42EF-851C-E4814F9685B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1365D7A-5D75-48E2-A722-B89DE34033A4}"/>
              </a:ext>
            </a:extLst>
          </p:cNvPr>
          <p:cNvSpPr>
            <a:spLocks noGrp="1"/>
          </p:cNvSpPr>
          <p:nvPr>
            <p:ph type="sldNum" sz="quarter" idx="12"/>
          </p:nvPr>
        </p:nvSpPr>
        <p:spPr/>
        <p:txBody>
          <a:bodyPr/>
          <a:lstStyle/>
          <a:p>
            <a:fld id="{98BA2D28-B063-4ED4-8F9F-BAC2CFEB8367}" type="slidenum">
              <a:rPr lang="en-GB" smtClean="0"/>
              <a:t>‹#›</a:t>
            </a:fld>
            <a:endParaRPr lang="en-GB"/>
          </a:p>
        </p:txBody>
      </p:sp>
    </p:spTree>
    <p:extLst>
      <p:ext uri="{BB962C8B-B14F-4D97-AF65-F5344CB8AC3E}">
        <p14:creationId xmlns:p14="http://schemas.microsoft.com/office/powerpoint/2010/main" val="3234046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321366-482A-4F8E-B86E-8BD019B07A98}"/>
              </a:ext>
            </a:extLst>
          </p:cNvPr>
          <p:cNvSpPr>
            <a:spLocks noGrp="1"/>
          </p:cNvSpPr>
          <p:nvPr>
            <p:ph type="dt" sz="half" idx="10"/>
          </p:nvPr>
        </p:nvSpPr>
        <p:spPr/>
        <p:txBody>
          <a:bodyPr/>
          <a:lstStyle/>
          <a:p>
            <a:fld id="{F4DAAE86-F8AE-44F6-A51F-2BB7D1C9682E}" type="datetimeFigureOut">
              <a:rPr lang="en-GB" smtClean="0"/>
              <a:t>27/06/2022</a:t>
            </a:fld>
            <a:endParaRPr lang="en-GB"/>
          </a:p>
        </p:txBody>
      </p:sp>
      <p:sp>
        <p:nvSpPr>
          <p:cNvPr id="3" name="Footer Placeholder 2">
            <a:extLst>
              <a:ext uri="{FF2B5EF4-FFF2-40B4-BE49-F238E27FC236}">
                <a16:creationId xmlns:a16="http://schemas.microsoft.com/office/drawing/2014/main" id="{945265E1-F015-4C36-B087-7DD2A957176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1CEDC37-437C-4488-9D10-0CB835787FD8}"/>
              </a:ext>
            </a:extLst>
          </p:cNvPr>
          <p:cNvSpPr>
            <a:spLocks noGrp="1"/>
          </p:cNvSpPr>
          <p:nvPr>
            <p:ph type="sldNum" sz="quarter" idx="12"/>
          </p:nvPr>
        </p:nvSpPr>
        <p:spPr/>
        <p:txBody>
          <a:bodyPr/>
          <a:lstStyle/>
          <a:p>
            <a:fld id="{98BA2D28-B063-4ED4-8F9F-BAC2CFEB8367}" type="slidenum">
              <a:rPr lang="en-GB" smtClean="0"/>
              <a:t>‹#›</a:t>
            </a:fld>
            <a:endParaRPr lang="en-GB"/>
          </a:p>
        </p:txBody>
      </p:sp>
    </p:spTree>
    <p:extLst>
      <p:ext uri="{BB962C8B-B14F-4D97-AF65-F5344CB8AC3E}">
        <p14:creationId xmlns:p14="http://schemas.microsoft.com/office/powerpoint/2010/main" val="1695010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91293-C6BB-4E1A-A61B-F22FDC3E7C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A757096-083F-47B0-99A0-B0CD8BA07F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C6FFC54-26E5-4F8F-8927-38EE1891FB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A0BE37-5324-43BF-96F2-859D14A92F90}"/>
              </a:ext>
            </a:extLst>
          </p:cNvPr>
          <p:cNvSpPr>
            <a:spLocks noGrp="1"/>
          </p:cNvSpPr>
          <p:nvPr>
            <p:ph type="dt" sz="half" idx="10"/>
          </p:nvPr>
        </p:nvSpPr>
        <p:spPr/>
        <p:txBody>
          <a:bodyPr/>
          <a:lstStyle/>
          <a:p>
            <a:fld id="{F4DAAE86-F8AE-44F6-A51F-2BB7D1C9682E}" type="datetimeFigureOut">
              <a:rPr lang="en-GB" smtClean="0"/>
              <a:t>27/06/2022</a:t>
            </a:fld>
            <a:endParaRPr lang="en-GB"/>
          </a:p>
        </p:txBody>
      </p:sp>
      <p:sp>
        <p:nvSpPr>
          <p:cNvPr id="6" name="Footer Placeholder 5">
            <a:extLst>
              <a:ext uri="{FF2B5EF4-FFF2-40B4-BE49-F238E27FC236}">
                <a16:creationId xmlns:a16="http://schemas.microsoft.com/office/drawing/2014/main" id="{833E103A-EFA4-4F98-BC30-5E572BD91A0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554CE4F-E634-4D9A-9A7D-4FB435DDE7EE}"/>
              </a:ext>
            </a:extLst>
          </p:cNvPr>
          <p:cNvSpPr>
            <a:spLocks noGrp="1"/>
          </p:cNvSpPr>
          <p:nvPr>
            <p:ph type="sldNum" sz="quarter" idx="12"/>
          </p:nvPr>
        </p:nvSpPr>
        <p:spPr/>
        <p:txBody>
          <a:bodyPr/>
          <a:lstStyle/>
          <a:p>
            <a:fld id="{98BA2D28-B063-4ED4-8F9F-BAC2CFEB8367}" type="slidenum">
              <a:rPr lang="en-GB" smtClean="0"/>
              <a:t>‹#›</a:t>
            </a:fld>
            <a:endParaRPr lang="en-GB"/>
          </a:p>
        </p:txBody>
      </p:sp>
    </p:spTree>
    <p:extLst>
      <p:ext uri="{BB962C8B-B14F-4D97-AF65-F5344CB8AC3E}">
        <p14:creationId xmlns:p14="http://schemas.microsoft.com/office/powerpoint/2010/main" val="640264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6A88A-2957-417A-AD2B-8190D70623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FF7180C-5DE1-44D2-B461-CDBE88A019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58B2E93-2169-44F0-9171-1200B41DF8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4A7A37-36C0-4895-A8EB-C3DEFAEB7F4A}"/>
              </a:ext>
            </a:extLst>
          </p:cNvPr>
          <p:cNvSpPr>
            <a:spLocks noGrp="1"/>
          </p:cNvSpPr>
          <p:nvPr>
            <p:ph type="dt" sz="half" idx="10"/>
          </p:nvPr>
        </p:nvSpPr>
        <p:spPr/>
        <p:txBody>
          <a:bodyPr/>
          <a:lstStyle/>
          <a:p>
            <a:fld id="{F4DAAE86-F8AE-44F6-A51F-2BB7D1C9682E}" type="datetimeFigureOut">
              <a:rPr lang="en-GB" smtClean="0"/>
              <a:t>27/06/2022</a:t>
            </a:fld>
            <a:endParaRPr lang="en-GB"/>
          </a:p>
        </p:txBody>
      </p:sp>
      <p:sp>
        <p:nvSpPr>
          <p:cNvPr id="6" name="Footer Placeholder 5">
            <a:extLst>
              <a:ext uri="{FF2B5EF4-FFF2-40B4-BE49-F238E27FC236}">
                <a16:creationId xmlns:a16="http://schemas.microsoft.com/office/drawing/2014/main" id="{1A702984-B938-46A9-8C17-AFB4C017D1F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ABDC57A-68AB-4754-9434-CA08CFF7C3DE}"/>
              </a:ext>
            </a:extLst>
          </p:cNvPr>
          <p:cNvSpPr>
            <a:spLocks noGrp="1"/>
          </p:cNvSpPr>
          <p:nvPr>
            <p:ph type="sldNum" sz="quarter" idx="12"/>
          </p:nvPr>
        </p:nvSpPr>
        <p:spPr/>
        <p:txBody>
          <a:bodyPr/>
          <a:lstStyle/>
          <a:p>
            <a:fld id="{98BA2D28-B063-4ED4-8F9F-BAC2CFEB8367}" type="slidenum">
              <a:rPr lang="en-GB" smtClean="0"/>
              <a:t>‹#›</a:t>
            </a:fld>
            <a:endParaRPr lang="en-GB"/>
          </a:p>
        </p:txBody>
      </p:sp>
    </p:spTree>
    <p:extLst>
      <p:ext uri="{BB962C8B-B14F-4D97-AF65-F5344CB8AC3E}">
        <p14:creationId xmlns:p14="http://schemas.microsoft.com/office/powerpoint/2010/main" val="3558277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64EC0D-FF6A-4082-9A3C-A46347FC75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21C9601-FF19-4819-B3EC-1A355612B5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1053760-7AD3-4D2E-97BF-F4E965CD67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DAAE86-F8AE-44F6-A51F-2BB7D1C9682E}" type="datetimeFigureOut">
              <a:rPr lang="en-GB" smtClean="0"/>
              <a:t>27/06/2022</a:t>
            </a:fld>
            <a:endParaRPr lang="en-GB"/>
          </a:p>
        </p:txBody>
      </p:sp>
      <p:sp>
        <p:nvSpPr>
          <p:cNvPr id="5" name="Footer Placeholder 4">
            <a:extLst>
              <a:ext uri="{FF2B5EF4-FFF2-40B4-BE49-F238E27FC236}">
                <a16:creationId xmlns:a16="http://schemas.microsoft.com/office/drawing/2014/main" id="{0959B470-CF08-423D-8F92-D87A02C4F1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9A9A0E8-27CE-4CC5-9976-F9E67D79D2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BA2D28-B063-4ED4-8F9F-BAC2CFEB8367}" type="slidenum">
              <a:rPr lang="en-GB" smtClean="0"/>
              <a:t>‹#›</a:t>
            </a:fld>
            <a:endParaRPr lang="en-GB"/>
          </a:p>
        </p:txBody>
      </p:sp>
    </p:spTree>
    <p:extLst>
      <p:ext uri="{BB962C8B-B14F-4D97-AF65-F5344CB8AC3E}">
        <p14:creationId xmlns:p14="http://schemas.microsoft.com/office/powerpoint/2010/main" val="23119352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chart" Target="../charts/chart1.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chart" Target="../charts/char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2.xml"/><Relationship Id="rId1" Type="http://schemas.openxmlformats.org/officeDocument/2006/relationships/tags" Target="../tags/tag23.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25.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26.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27.xm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28.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2.xml"/><Relationship Id="rId1" Type="http://schemas.openxmlformats.org/officeDocument/2006/relationships/tags" Target="../tags/tag3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34.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35.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8" descr="Image result for employee and manager conversation">
            <a:extLst>
              <a:ext uri="{FF2B5EF4-FFF2-40B4-BE49-F238E27FC236}">
                <a16:creationId xmlns:a16="http://schemas.microsoft.com/office/drawing/2014/main" id="{2D97EFC0-1BBA-4350-9CD8-2BF96A36A908}"/>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1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shape&#10;&#10;Description automatically generated">
            <a:extLst>
              <a:ext uri="{FF2B5EF4-FFF2-40B4-BE49-F238E27FC236}">
                <a16:creationId xmlns:a16="http://schemas.microsoft.com/office/drawing/2014/main" id="{DDD74292-C152-4199-8D8B-C31DBC8AFE5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9268" y="5606216"/>
            <a:ext cx="5013733" cy="1055801"/>
          </a:xfrm>
          <a:prstGeom prst="rect">
            <a:avLst/>
          </a:prstGeom>
        </p:spPr>
      </p:pic>
      <p:sp>
        <p:nvSpPr>
          <p:cNvPr id="5" name="TextBox 4">
            <a:extLst>
              <a:ext uri="{FF2B5EF4-FFF2-40B4-BE49-F238E27FC236}">
                <a16:creationId xmlns:a16="http://schemas.microsoft.com/office/drawing/2014/main" id="{674E891E-CE2C-4CED-8A6C-24A3017CC59D}"/>
              </a:ext>
            </a:extLst>
          </p:cNvPr>
          <p:cNvSpPr txBox="1"/>
          <p:nvPr/>
        </p:nvSpPr>
        <p:spPr>
          <a:xfrm>
            <a:off x="265043" y="848139"/>
            <a:ext cx="3631096" cy="2123658"/>
          </a:xfrm>
          <a:prstGeom prst="rect">
            <a:avLst/>
          </a:prstGeom>
          <a:noFill/>
        </p:spPr>
        <p:txBody>
          <a:bodyPr wrap="square" rtlCol="0">
            <a:spAutoFit/>
          </a:bodyPr>
          <a:lstStyle/>
          <a:p>
            <a:r>
              <a:rPr lang="en-GB" sz="4400" dirty="0">
                <a:latin typeface="Arial" panose="020B0604020202020204" pitchFamily="34" charset="0"/>
                <a:cs typeface="Arial" panose="020B0604020202020204" pitchFamily="34" charset="0"/>
              </a:rPr>
              <a:t>Your Guide to Performance Reviews</a:t>
            </a:r>
          </a:p>
        </p:txBody>
      </p:sp>
    </p:spTree>
    <p:custDataLst>
      <p:tags r:id="rId1"/>
    </p:custDataLst>
    <p:extLst>
      <p:ext uri="{BB962C8B-B14F-4D97-AF65-F5344CB8AC3E}">
        <p14:creationId xmlns:p14="http://schemas.microsoft.com/office/powerpoint/2010/main" val="6573109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9965F6-A51A-493E-BAE4-8DB3B59E213E}"/>
              </a:ext>
            </a:extLst>
          </p:cNvPr>
          <p:cNvSpPr txBox="1"/>
          <p:nvPr/>
        </p:nvSpPr>
        <p:spPr>
          <a:xfrm>
            <a:off x="381968" y="377698"/>
            <a:ext cx="4306958" cy="707886"/>
          </a:xfrm>
          <a:prstGeom prst="rect">
            <a:avLst/>
          </a:prstGeom>
          <a:noFill/>
        </p:spPr>
        <p:txBody>
          <a:bodyPr wrap="square" rtlCol="0">
            <a:spAutoFit/>
          </a:bodyPr>
          <a:lstStyle/>
          <a:p>
            <a:r>
              <a:rPr lang="en-GB" sz="4000" dirty="0">
                <a:latin typeface="Miso-Light"/>
                <a:cs typeface="Arial" panose="020B0604020202020204" pitchFamily="34" charset="0"/>
              </a:rPr>
              <a:t>Overview</a:t>
            </a:r>
          </a:p>
        </p:txBody>
      </p:sp>
      <p:sp>
        <p:nvSpPr>
          <p:cNvPr id="3" name="TextBox 2">
            <a:extLst>
              <a:ext uri="{FF2B5EF4-FFF2-40B4-BE49-F238E27FC236}">
                <a16:creationId xmlns:a16="http://schemas.microsoft.com/office/drawing/2014/main" id="{331E7082-1B9F-46EE-89F8-04E13AF583E6}"/>
              </a:ext>
            </a:extLst>
          </p:cNvPr>
          <p:cNvSpPr txBox="1"/>
          <p:nvPr/>
        </p:nvSpPr>
        <p:spPr>
          <a:xfrm>
            <a:off x="94849" y="3204932"/>
            <a:ext cx="2578540" cy="646331"/>
          </a:xfrm>
          <a:prstGeom prst="rect">
            <a:avLst/>
          </a:prstGeom>
          <a:noFill/>
        </p:spPr>
        <p:txBody>
          <a:bodyPr wrap="square" rtlCol="0">
            <a:spAutoFit/>
          </a:bodyPr>
          <a:lstStyle/>
          <a:p>
            <a:pPr algn="ctr"/>
            <a:r>
              <a:rPr lang="en-GB" sz="2000" b="1" dirty="0">
                <a:latin typeface="Miso-Light"/>
              </a:rPr>
              <a:t>July -Aug</a:t>
            </a:r>
          </a:p>
          <a:p>
            <a:pPr algn="ctr"/>
            <a:r>
              <a:rPr lang="en-GB" sz="1600" dirty="0">
                <a:latin typeface="Miso-Light"/>
              </a:rPr>
              <a:t>Mid year review</a:t>
            </a:r>
            <a:endParaRPr lang="en-GB" sz="1600" b="1" dirty="0">
              <a:latin typeface="Miso-Light"/>
            </a:endParaRPr>
          </a:p>
        </p:txBody>
      </p:sp>
      <p:sp>
        <p:nvSpPr>
          <p:cNvPr id="5" name="TextBox 4">
            <a:extLst>
              <a:ext uri="{FF2B5EF4-FFF2-40B4-BE49-F238E27FC236}">
                <a16:creationId xmlns:a16="http://schemas.microsoft.com/office/drawing/2014/main" id="{4F7EC30B-F9E5-442F-B691-B3F777BC8683}"/>
              </a:ext>
            </a:extLst>
          </p:cNvPr>
          <p:cNvSpPr txBox="1"/>
          <p:nvPr/>
        </p:nvSpPr>
        <p:spPr>
          <a:xfrm>
            <a:off x="4222170" y="1048928"/>
            <a:ext cx="2817193" cy="646331"/>
          </a:xfrm>
          <a:prstGeom prst="rect">
            <a:avLst/>
          </a:prstGeom>
          <a:noFill/>
        </p:spPr>
        <p:txBody>
          <a:bodyPr wrap="square" rtlCol="0">
            <a:spAutoFit/>
          </a:bodyPr>
          <a:lstStyle/>
          <a:p>
            <a:pPr algn="ctr"/>
            <a:r>
              <a:rPr lang="en-GB" sz="2000" b="1" dirty="0">
                <a:latin typeface="Miso-Light"/>
              </a:rPr>
              <a:t>Jan - Feb </a:t>
            </a:r>
          </a:p>
          <a:p>
            <a:pPr algn="ctr"/>
            <a:r>
              <a:rPr lang="en-GB" sz="1600" dirty="0">
                <a:latin typeface="Miso-Light"/>
              </a:rPr>
              <a:t>Hold end of year reviews</a:t>
            </a:r>
          </a:p>
        </p:txBody>
      </p:sp>
      <p:sp>
        <p:nvSpPr>
          <p:cNvPr id="6" name="TextBox 5">
            <a:extLst>
              <a:ext uri="{FF2B5EF4-FFF2-40B4-BE49-F238E27FC236}">
                <a16:creationId xmlns:a16="http://schemas.microsoft.com/office/drawing/2014/main" id="{B8D30FF9-EA5A-4527-A199-A988BDCC719D}"/>
              </a:ext>
            </a:extLst>
          </p:cNvPr>
          <p:cNvSpPr txBox="1"/>
          <p:nvPr/>
        </p:nvSpPr>
        <p:spPr>
          <a:xfrm>
            <a:off x="3984462" y="5724589"/>
            <a:ext cx="3528808" cy="892552"/>
          </a:xfrm>
          <a:prstGeom prst="rect">
            <a:avLst/>
          </a:prstGeom>
          <a:noFill/>
        </p:spPr>
        <p:txBody>
          <a:bodyPr wrap="square" rtlCol="0">
            <a:spAutoFit/>
          </a:bodyPr>
          <a:lstStyle/>
          <a:p>
            <a:pPr algn="ctr"/>
            <a:r>
              <a:rPr lang="en-GB" sz="2000" b="1" dirty="0">
                <a:latin typeface="Miso-Light"/>
              </a:rPr>
              <a:t>End of Feb</a:t>
            </a:r>
          </a:p>
          <a:p>
            <a:pPr algn="ctr"/>
            <a:r>
              <a:rPr lang="en-GB" sz="1600" dirty="0">
                <a:latin typeface="Miso-Light"/>
              </a:rPr>
              <a:t>Individual Objectives for coming year &amp;</a:t>
            </a:r>
          </a:p>
          <a:p>
            <a:pPr algn="ctr"/>
            <a:r>
              <a:rPr lang="en-GB" sz="1600" dirty="0">
                <a:latin typeface="Miso-Light"/>
              </a:rPr>
              <a:t>continual development goals set </a:t>
            </a:r>
          </a:p>
        </p:txBody>
      </p:sp>
      <p:sp>
        <p:nvSpPr>
          <p:cNvPr id="8" name="Circle: Hollow 7">
            <a:extLst>
              <a:ext uri="{FF2B5EF4-FFF2-40B4-BE49-F238E27FC236}">
                <a16:creationId xmlns:a16="http://schemas.microsoft.com/office/drawing/2014/main" id="{00751979-E87C-426A-BA62-3B9DE953ED6D}"/>
              </a:ext>
            </a:extLst>
          </p:cNvPr>
          <p:cNvSpPr/>
          <p:nvPr/>
        </p:nvSpPr>
        <p:spPr>
          <a:xfrm>
            <a:off x="2379584" y="1805229"/>
            <a:ext cx="6738564" cy="3919360"/>
          </a:xfrm>
          <a:prstGeom prst="donut">
            <a:avLst>
              <a:gd name="adj" fmla="val 825"/>
            </a:avLst>
          </a:prstGeom>
          <a:solidFill>
            <a:srgbClr val="C10A26"/>
          </a:solidFill>
          <a:ln>
            <a:solidFill>
              <a:srgbClr val="C10A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solidFill>
                <a:schemeClr val="tx1"/>
              </a:solidFill>
            </a:endParaRPr>
          </a:p>
        </p:txBody>
      </p:sp>
      <p:sp>
        <p:nvSpPr>
          <p:cNvPr id="9" name="Isosceles Triangle 8">
            <a:extLst>
              <a:ext uri="{FF2B5EF4-FFF2-40B4-BE49-F238E27FC236}">
                <a16:creationId xmlns:a16="http://schemas.microsoft.com/office/drawing/2014/main" id="{C14683B8-4C6A-438A-9114-35E04C7FEEF2}"/>
              </a:ext>
            </a:extLst>
          </p:cNvPr>
          <p:cNvSpPr/>
          <p:nvPr/>
        </p:nvSpPr>
        <p:spPr>
          <a:xfrm rot="7298521">
            <a:off x="7475252" y="1953618"/>
            <a:ext cx="820413" cy="536501"/>
          </a:xfrm>
          <a:prstGeom prst="triangle">
            <a:avLst/>
          </a:prstGeom>
          <a:solidFill>
            <a:srgbClr val="C10A26"/>
          </a:solidFill>
          <a:ln>
            <a:solidFill>
              <a:srgbClr val="C10A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10" name="Isosceles Triangle 9">
            <a:extLst>
              <a:ext uri="{FF2B5EF4-FFF2-40B4-BE49-F238E27FC236}">
                <a16:creationId xmlns:a16="http://schemas.microsoft.com/office/drawing/2014/main" id="{40ECC852-626A-4C9F-BC78-BD4335F3D3BD}"/>
              </a:ext>
            </a:extLst>
          </p:cNvPr>
          <p:cNvSpPr/>
          <p:nvPr/>
        </p:nvSpPr>
        <p:spPr>
          <a:xfrm rot="14211620">
            <a:off x="6743400" y="5197153"/>
            <a:ext cx="820413" cy="536501"/>
          </a:xfrm>
          <a:prstGeom prst="triangle">
            <a:avLst/>
          </a:prstGeom>
          <a:solidFill>
            <a:srgbClr val="C10A26"/>
          </a:solidFill>
          <a:ln>
            <a:solidFill>
              <a:srgbClr val="C10A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11" name="Isosceles Triangle 10">
            <a:extLst>
              <a:ext uri="{FF2B5EF4-FFF2-40B4-BE49-F238E27FC236}">
                <a16:creationId xmlns:a16="http://schemas.microsoft.com/office/drawing/2014/main" id="{15B1768E-5DB5-446F-A009-F16CDA8F2765}"/>
              </a:ext>
            </a:extLst>
          </p:cNvPr>
          <p:cNvSpPr/>
          <p:nvPr/>
        </p:nvSpPr>
        <p:spPr>
          <a:xfrm rot="3529310">
            <a:off x="3490477" y="1953496"/>
            <a:ext cx="820413" cy="536501"/>
          </a:xfrm>
          <a:prstGeom prst="triangle">
            <a:avLst/>
          </a:prstGeom>
          <a:solidFill>
            <a:srgbClr val="C10A26"/>
          </a:solidFill>
          <a:ln>
            <a:solidFill>
              <a:srgbClr val="C10A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12" name="Isosceles Triangle 11">
            <a:extLst>
              <a:ext uri="{FF2B5EF4-FFF2-40B4-BE49-F238E27FC236}">
                <a16:creationId xmlns:a16="http://schemas.microsoft.com/office/drawing/2014/main" id="{44AA7E2C-7080-41DB-A777-958FDB8FEEEA}"/>
              </a:ext>
            </a:extLst>
          </p:cNvPr>
          <p:cNvSpPr/>
          <p:nvPr/>
        </p:nvSpPr>
        <p:spPr>
          <a:xfrm rot="18406428">
            <a:off x="2842022" y="4819718"/>
            <a:ext cx="820413" cy="536501"/>
          </a:xfrm>
          <a:prstGeom prst="triangle">
            <a:avLst/>
          </a:prstGeom>
          <a:solidFill>
            <a:srgbClr val="C10A26"/>
          </a:solidFill>
          <a:ln>
            <a:solidFill>
              <a:srgbClr val="C10A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13" name="TextBox 12">
            <a:extLst>
              <a:ext uri="{FF2B5EF4-FFF2-40B4-BE49-F238E27FC236}">
                <a16:creationId xmlns:a16="http://schemas.microsoft.com/office/drawing/2014/main" id="{B66330BE-DFFD-445C-9906-105ADAF41F8E}"/>
              </a:ext>
            </a:extLst>
          </p:cNvPr>
          <p:cNvSpPr txBox="1"/>
          <p:nvPr/>
        </p:nvSpPr>
        <p:spPr>
          <a:xfrm>
            <a:off x="2730671" y="3189255"/>
            <a:ext cx="6132703" cy="1200329"/>
          </a:xfrm>
          <a:prstGeom prst="rect">
            <a:avLst/>
          </a:prstGeom>
          <a:noFill/>
        </p:spPr>
        <p:txBody>
          <a:bodyPr wrap="square" rtlCol="0">
            <a:spAutoFit/>
          </a:bodyPr>
          <a:lstStyle/>
          <a:p>
            <a:r>
              <a:rPr lang="en-GB" dirty="0">
                <a:latin typeface="Miso-Light"/>
              </a:rPr>
              <a:t>1-1’s will be conducted throughout the year that will:</a:t>
            </a:r>
          </a:p>
          <a:p>
            <a:pPr marL="285750" indent="-285750">
              <a:buFont typeface="Arial" panose="020B0604020202020204" pitchFamily="34" charset="0"/>
              <a:buChar char="•"/>
            </a:pPr>
            <a:r>
              <a:rPr lang="en-GB" dirty="0">
                <a:latin typeface="Miso-Light"/>
              </a:rPr>
              <a:t>Provide updates on Performance</a:t>
            </a:r>
          </a:p>
          <a:p>
            <a:pPr marL="285750" indent="-285750">
              <a:buFont typeface="Arial" panose="020B0604020202020204" pitchFamily="34" charset="0"/>
              <a:buChar char="•"/>
            </a:pPr>
            <a:r>
              <a:rPr lang="en-GB" dirty="0">
                <a:latin typeface="Miso-Light"/>
              </a:rPr>
              <a:t>Review and close objectives and Development goals </a:t>
            </a:r>
          </a:p>
          <a:p>
            <a:pPr marL="285750" indent="-285750">
              <a:buFont typeface="Arial" panose="020B0604020202020204" pitchFamily="34" charset="0"/>
              <a:buChar char="•"/>
            </a:pPr>
            <a:r>
              <a:rPr lang="en-GB" dirty="0">
                <a:latin typeface="Miso-Light"/>
              </a:rPr>
              <a:t>Create new objectives and Development goals</a:t>
            </a:r>
          </a:p>
        </p:txBody>
      </p:sp>
      <p:sp>
        <p:nvSpPr>
          <p:cNvPr id="14" name="TextBox 13">
            <a:extLst>
              <a:ext uri="{FF2B5EF4-FFF2-40B4-BE49-F238E27FC236}">
                <a16:creationId xmlns:a16="http://schemas.microsoft.com/office/drawing/2014/main" id="{0214B1DB-6C4F-4F9E-A979-2E7781AFE62F}"/>
              </a:ext>
            </a:extLst>
          </p:cNvPr>
          <p:cNvSpPr txBox="1"/>
          <p:nvPr/>
        </p:nvSpPr>
        <p:spPr>
          <a:xfrm>
            <a:off x="9331293" y="3077095"/>
            <a:ext cx="2393373" cy="892552"/>
          </a:xfrm>
          <a:prstGeom prst="rect">
            <a:avLst/>
          </a:prstGeom>
          <a:noFill/>
        </p:spPr>
        <p:txBody>
          <a:bodyPr wrap="square" rtlCol="0">
            <a:spAutoFit/>
          </a:bodyPr>
          <a:lstStyle/>
          <a:p>
            <a:pPr algn="ctr"/>
            <a:r>
              <a:rPr lang="en-GB" sz="2000" b="1" dirty="0">
                <a:latin typeface="Miso-Light"/>
              </a:rPr>
              <a:t>Feb</a:t>
            </a:r>
          </a:p>
          <a:p>
            <a:pPr algn="ctr"/>
            <a:r>
              <a:rPr lang="en-GB" sz="1600" dirty="0">
                <a:latin typeface="Miso-Light"/>
              </a:rPr>
              <a:t>Annual launch of business and team Priorities </a:t>
            </a:r>
          </a:p>
        </p:txBody>
      </p:sp>
    </p:spTree>
    <p:custDataLst>
      <p:tags r:id="rId1"/>
    </p:custDataLst>
    <p:extLst>
      <p:ext uri="{BB962C8B-B14F-4D97-AF65-F5344CB8AC3E}">
        <p14:creationId xmlns:p14="http://schemas.microsoft.com/office/powerpoint/2010/main" val="2650714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CCAFB3E-E6E2-4587-A5FC-061F9AED9A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912600"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5975841F-9161-4650-BCE5-20FFE7E2961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49933" t="3964" b="3964"/>
          <a:stretch/>
        </p:blipFill>
        <p:spPr>
          <a:xfrm>
            <a:off x="575867" y="1"/>
            <a:ext cx="6629806" cy="6857999"/>
          </a:xfrm>
          <a:custGeom>
            <a:avLst/>
            <a:gdLst>
              <a:gd name="connsiteX0" fmla="*/ 0 w 7554138"/>
              <a:gd name="connsiteY0" fmla="*/ 0 h 6857999"/>
              <a:gd name="connsiteX1" fmla="*/ 7554138 w 7554138"/>
              <a:gd name="connsiteY1" fmla="*/ 0 h 6857999"/>
              <a:gd name="connsiteX2" fmla="*/ 7554138 w 7554138"/>
              <a:gd name="connsiteY2" fmla="*/ 6857999 h 6857999"/>
              <a:gd name="connsiteX3" fmla="*/ 0 w 7554138"/>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7554138" h="6857999">
                <a:moveTo>
                  <a:pt x="0" y="0"/>
                </a:moveTo>
                <a:lnTo>
                  <a:pt x="7554138" y="0"/>
                </a:lnTo>
                <a:lnTo>
                  <a:pt x="7554138" y="6857999"/>
                </a:lnTo>
                <a:lnTo>
                  <a:pt x="0" y="6857999"/>
                </a:lnTo>
                <a:close/>
              </a:path>
            </a:pathLst>
          </a:custGeom>
        </p:spPr>
      </p:pic>
      <p:sp>
        <p:nvSpPr>
          <p:cNvPr id="4" name="TextBox 3">
            <a:extLst>
              <a:ext uri="{FF2B5EF4-FFF2-40B4-BE49-F238E27FC236}">
                <a16:creationId xmlns:a16="http://schemas.microsoft.com/office/drawing/2014/main" id="{4C9965F6-A51A-493E-BAE4-8DB3B59E213E}"/>
              </a:ext>
            </a:extLst>
          </p:cNvPr>
          <p:cNvSpPr txBox="1"/>
          <p:nvPr/>
        </p:nvSpPr>
        <p:spPr>
          <a:xfrm>
            <a:off x="756560" y="3036513"/>
            <a:ext cx="1935309" cy="784974"/>
          </a:xfrm>
          <a:prstGeom prst="rect">
            <a:avLst/>
          </a:prstGeom>
        </p:spPr>
        <p:txBody>
          <a:bodyPr vert="horz" lIns="91440" tIns="45720" rIns="91440" bIns="45720" rtlCol="0" anchor="t">
            <a:normAutofit/>
          </a:bodyPr>
          <a:lstStyle/>
          <a:p>
            <a:r>
              <a:rPr lang="en-GB" sz="4400" dirty="0">
                <a:solidFill>
                  <a:schemeClr val="bg1"/>
                </a:solidFill>
                <a:latin typeface="Miso-Light"/>
                <a:cs typeface="Arial" panose="020B0604020202020204" pitchFamily="34" charset="0"/>
              </a:rPr>
              <a:t>Step 1</a:t>
            </a:r>
          </a:p>
        </p:txBody>
      </p:sp>
      <p:sp>
        <p:nvSpPr>
          <p:cNvPr id="16" name="Rectangle 15">
            <a:extLst>
              <a:ext uri="{FF2B5EF4-FFF2-40B4-BE49-F238E27FC236}">
                <a16:creationId xmlns:a16="http://schemas.microsoft.com/office/drawing/2014/main" id="{640086A0-762B-44EE-AA70-A7268A72A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1262" y="0"/>
            <a:ext cx="590073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9E23B68-5B6B-4B41-AA00-622E7A463B50}"/>
              </a:ext>
            </a:extLst>
          </p:cNvPr>
          <p:cNvSpPr txBox="1"/>
          <p:nvPr/>
        </p:nvSpPr>
        <p:spPr>
          <a:xfrm>
            <a:off x="6096000" y="1550553"/>
            <a:ext cx="5479140" cy="3756894"/>
          </a:xfrm>
          <a:prstGeom prst="rect">
            <a:avLst/>
          </a:prstGeom>
        </p:spPr>
        <p:txBody>
          <a:bodyPr vert="horz" lIns="91440" tIns="45720" rIns="91440" bIns="45720" rtlCol="0" anchor="ctr">
            <a:normAutofit lnSpcReduction="10000"/>
          </a:bodyPr>
          <a:lstStyle/>
          <a:p>
            <a:pPr algn="l"/>
            <a:r>
              <a:rPr lang="en-GB" sz="1800" b="0" i="0" u="none" strike="noStrike" baseline="0" dirty="0">
                <a:latin typeface="Miso-Light"/>
              </a:rPr>
              <a:t>At the start of the year, the business will agree it’s priorities. These will then be communicated with everyone locally, trickling down team by team, with each team creating objectives that work to achieve the overall business goals. </a:t>
            </a:r>
          </a:p>
          <a:p>
            <a:pPr algn="l"/>
            <a:endParaRPr lang="en-GB" dirty="0">
              <a:latin typeface="Miso-Light"/>
            </a:endParaRPr>
          </a:p>
          <a:p>
            <a:pPr algn="l"/>
            <a:r>
              <a:rPr lang="en-GB" sz="1800" b="0" i="0" u="none" strike="noStrike" baseline="0" dirty="0">
                <a:latin typeface="Miso-Light"/>
              </a:rPr>
              <a:t>It is a Managers role to translate the business goals to their own teams objectives. </a:t>
            </a:r>
          </a:p>
          <a:p>
            <a:pPr algn="l"/>
            <a:endParaRPr lang="en-GB" dirty="0">
              <a:latin typeface="Miso-Light"/>
            </a:endParaRPr>
          </a:p>
          <a:p>
            <a:pPr algn="l"/>
            <a:r>
              <a:rPr lang="en-GB" sz="1800" b="0" i="0" u="none" strike="noStrike" baseline="0" dirty="0">
                <a:latin typeface="Miso-Light"/>
              </a:rPr>
              <a:t>The Manager will then need to outline what specific  </a:t>
            </a:r>
            <a:r>
              <a:rPr lang="en-GB" dirty="0">
                <a:latin typeface="Miso-Light"/>
              </a:rPr>
              <a:t>o</a:t>
            </a:r>
            <a:r>
              <a:rPr lang="en-GB" sz="1800" b="0" i="0" u="none" strike="noStrike" baseline="0" dirty="0">
                <a:latin typeface="Miso-Light"/>
              </a:rPr>
              <a:t>utputs in their area/ team will allow the business goals to be achieved, and how they will measure the degrees of success within their team. (What KPIs and what outcomes define what level of success).</a:t>
            </a:r>
            <a:endParaRPr lang="en-GB" dirty="0">
              <a:latin typeface="Miso-Light"/>
            </a:endParaRPr>
          </a:p>
        </p:txBody>
      </p:sp>
    </p:spTree>
    <p:custDataLst>
      <p:tags r:id="rId1"/>
    </p:custDataLst>
    <p:extLst>
      <p:ext uri="{BB962C8B-B14F-4D97-AF65-F5344CB8AC3E}">
        <p14:creationId xmlns:p14="http://schemas.microsoft.com/office/powerpoint/2010/main" val="2170091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CCAFB3E-E6E2-4587-A5FC-061F9AED9A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912600"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5975841F-9161-4650-BCE5-20FFE7E2961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49933" t="3964" b="3964"/>
          <a:stretch/>
        </p:blipFill>
        <p:spPr>
          <a:xfrm>
            <a:off x="575867" y="1"/>
            <a:ext cx="6629806" cy="6857999"/>
          </a:xfrm>
          <a:custGeom>
            <a:avLst/>
            <a:gdLst>
              <a:gd name="connsiteX0" fmla="*/ 0 w 7554138"/>
              <a:gd name="connsiteY0" fmla="*/ 0 h 6857999"/>
              <a:gd name="connsiteX1" fmla="*/ 7554138 w 7554138"/>
              <a:gd name="connsiteY1" fmla="*/ 0 h 6857999"/>
              <a:gd name="connsiteX2" fmla="*/ 7554138 w 7554138"/>
              <a:gd name="connsiteY2" fmla="*/ 6857999 h 6857999"/>
              <a:gd name="connsiteX3" fmla="*/ 0 w 7554138"/>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7554138" h="6857999">
                <a:moveTo>
                  <a:pt x="0" y="0"/>
                </a:moveTo>
                <a:lnTo>
                  <a:pt x="7554138" y="0"/>
                </a:lnTo>
                <a:lnTo>
                  <a:pt x="7554138" y="6857999"/>
                </a:lnTo>
                <a:lnTo>
                  <a:pt x="0" y="6857999"/>
                </a:lnTo>
                <a:close/>
              </a:path>
            </a:pathLst>
          </a:custGeom>
        </p:spPr>
      </p:pic>
      <p:sp>
        <p:nvSpPr>
          <p:cNvPr id="4" name="TextBox 3">
            <a:extLst>
              <a:ext uri="{FF2B5EF4-FFF2-40B4-BE49-F238E27FC236}">
                <a16:creationId xmlns:a16="http://schemas.microsoft.com/office/drawing/2014/main" id="{4C9965F6-A51A-493E-BAE4-8DB3B59E213E}"/>
              </a:ext>
            </a:extLst>
          </p:cNvPr>
          <p:cNvSpPr txBox="1"/>
          <p:nvPr/>
        </p:nvSpPr>
        <p:spPr>
          <a:xfrm>
            <a:off x="756560" y="3036513"/>
            <a:ext cx="1935309" cy="784974"/>
          </a:xfrm>
          <a:prstGeom prst="rect">
            <a:avLst/>
          </a:prstGeom>
        </p:spPr>
        <p:txBody>
          <a:bodyPr vert="horz" lIns="91440" tIns="45720" rIns="91440" bIns="45720" rtlCol="0" anchor="t">
            <a:normAutofit/>
          </a:bodyPr>
          <a:lstStyle/>
          <a:p>
            <a:r>
              <a:rPr lang="en-GB" sz="4400" dirty="0">
                <a:solidFill>
                  <a:schemeClr val="bg1"/>
                </a:solidFill>
                <a:latin typeface="Miso-Light"/>
                <a:cs typeface="Arial" panose="020B0604020202020204" pitchFamily="34" charset="0"/>
              </a:rPr>
              <a:t>Step 2</a:t>
            </a:r>
          </a:p>
        </p:txBody>
      </p:sp>
      <p:sp>
        <p:nvSpPr>
          <p:cNvPr id="16" name="Rectangle 15">
            <a:extLst>
              <a:ext uri="{FF2B5EF4-FFF2-40B4-BE49-F238E27FC236}">
                <a16:creationId xmlns:a16="http://schemas.microsoft.com/office/drawing/2014/main" id="{640086A0-762B-44EE-AA70-A7268A72A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1262" y="0"/>
            <a:ext cx="590073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1C4772C-71E4-4933-A3C7-C7F58B4A23C7}"/>
              </a:ext>
            </a:extLst>
          </p:cNvPr>
          <p:cNvSpPr txBox="1"/>
          <p:nvPr/>
        </p:nvSpPr>
        <p:spPr>
          <a:xfrm>
            <a:off x="6082111" y="666232"/>
            <a:ext cx="5690609" cy="5525537"/>
          </a:xfrm>
          <a:prstGeom prst="rect">
            <a:avLst/>
          </a:prstGeom>
        </p:spPr>
        <p:txBody>
          <a:bodyPr vert="horz" lIns="91440" tIns="45720" rIns="91440" bIns="45720" rtlCol="0" anchor="ctr">
            <a:noAutofit/>
          </a:bodyPr>
          <a:lstStyle/>
          <a:p>
            <a:pPr algn="l"/>
            <a:r>
              <a:rPr lang="en-GB" b="0" i="0" u="none" strike="noStrike" baseline="0" dirty="0">
                <a:latin typeface="Miso-Light"/>
              </a:rPr>
              <a:t>Managers </a:t>
            </a:r>
            <a:r>
              <a:rPr lang="en-GB" dirty="0">
                <a:latin typeface="Miso-Light"/>
              </a:rPr>
              <a:t>will communicate the business and team goals with each individual in their team and will discuss how the individual’s objectives to the tie into the bigger picture. </a:t>
            </a:r>
          </a:p>
          <a:p>
            <a:r>
              <a:rPr lang="en-GB" b="0" i="0" u="none" strike="noStrike" baseline="0" dirty="0">
                <a:latin typeface="Miso-Light"/>
              </a:rPr>
              <a:t>The Manager may or may not ask for the individual to be involved in creating their own objectives based on achieving the team’s overall success goals. </a:t>
            </a:r>
          </a:p>
          <a:p>
            <a:endParaRPr lang="en-GB" b="0" i="0" u="none" strike="noStrike" baseline="0" dirty="0">
              <a:latin typeface="Miso-Light"/>
            </a:endParaRPr>
          </a:p>
          <a:p>
            <a:r>
              <a:rPr lang="en-GB" b="0" i="0" u="none" strike="noStrike" baseline="0" dirty="0">
                <a:latin typeface="Miso-Light"/>
              </a:rPr>
              <a:t>Each objective will be SMART (see page 34 ) and have an agreed upon metric to measure the level of success of the objective. This will need to be agreed when the objective is being set, but may change throughout the objective lifetime, if circumstances change. </a:t>
            </a:r>
          </a:p>
          <a:p>
            <a:pPr algn="l"/>
            <a:endParaRPr lang="en-GB" dirty="0">
              <a:latin typeface="Miso-Light"/>
            </a:endParaRPr>
          </a:p>
          <a:p>
            <a:r>
              <a:rPr lang="en-GB" b="0" i="0" u="none" strike="noStrike" baseline="0" dirty="0">
                <a:latin typeface="Miso-Light"/>
              </a:rPr>
              <a:t>Both the Manager and the individual should come to this meeting considering any development gaps and development goals that they deem essential for their role (and the new objectives) and also for any aspiration roles for the future. </a:t>
            </a:r>
          </a:p>
          <a:p>
            <a:endParaRPr lang="en-GB" b="0" i="0" u="none" strike="noStrike" baseline="0" dirty="0">
              <a:latin typeface="Miso-Light"/>
            </a:endParaRPr>
          </a:p>
          <a:p>
            <a:r>
              <a:rPr lang="en-GB" dirty="0">
                <a:latin typeface="Miso-Light"/>
              </a:rPr>
              <a:t>Finally, the manager will arrange times to regularly meet with the individual to conduct 1-1s to discuss progress, provide support and feedback. </a:t>
            </a:r>
          </a:p>
        </p:txBody>
      </p:sp>
    </p:spTree>
    <p:custDataLst>
      <p:tags r:id="rId1"/>
    </p:custDataLst>
    <p:extLst>
      <p:ext uri="{BB962C8B-B14F-4D97-AF65-F5344CB8AC3E}">
        <p14:creationId xmlns:p14="http://schemas.microsoft.com/office/powerpoint/2010/main" val="188718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CCAFB3E-E6E2-4587-A5FC-061F9AED9A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912600"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5975841F-9161-4650-BCE5-20FFE7E2961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49933" t="3964" b="3964"/>
          <a:stretch/>
        </p:blipFill>
        <p:spPr>
          <a:xfrm>
            <a:off x="575867" y="1"/>
            <a:ext cx="6629806" cy="6857999"/>
          </a:xfrm>
          <a:custGeom>
            <a:avLst/>
            <a:gdLst>
              <a:gd name="connsiteX0" fmla="*/ 0 w 7554138"/>
              <a:gd name="connsiteY0" fmla="*/ 0 h 6857999"/>
              <a:gd name="connsiteX1" fmla="*/ 7554138 w 7554138"/>
              <a:gd name="connsiteY1" fmla="*/ 0 h 6857999"/>
              <a:gd name="connsiteX2" fmla="*/ 7554138 w 7554138"/>
              <a:gd name="connsiteY2" fmla="*/ 6857999 h 6857999"/>
              <a:gd name="connsiteX3" fmla="*/ 0 w 7554138"/>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7554138" h="6857999">
                <a:moveTo>
                  <a:pt x="0" y="0"/>
                </a:moveTo>
                <a:lnTo>
                  <a:pt x="7554138" y="0"/>
                </a:lnTo>
                <a:lnTo>
                  <a:pt x="7554138" y="6857999"/>
                </a:lnTo>
                <a:lnTo>
                  <a:pt x="0" y="6857999"/>
                </a:lnTo>
                <a:close/>
              </a:path>
            </a:pathLst>
          </a:custGeom>
        </p:spPr>
      </p:pic>
      <p:sp>
        <p:nvSpPr>
          <p:cNvPr id="4" name="TextBox 3">
            <a:extLst>
              <a:ext uri="{FF2B5EF4-FFF2-40B4-BE49-F238E27FC236}">
                <a16:creationId xmlns:a16="http://schemas.microsoft.com/office/drawing/2014/main" id="{4C9965F6-A51A-493E-BAE4-8DB3B59E213E}"/>
              </a:ext>
            </a:extLst>
          </p:cNvPr>
          <p:cNvSpPr txBox="1"/>
          <p:nvPr/>
        </p:nvSpPr>
        <p:spPr>
          <a:xfrm>
            <a:off x="756560" y="3036513"/>
            <a:ext cx="1935309" cy="784974"/>
          </a:xfrm>
          <a:prstGeom prst="rect">
            <a:avLst/>
          </a:prstGeom>
        </p:spPr>
        <p:txBody>
          <a:bodyPr vert="horz" lIns="91440" tIns="45720" rIns="91440" bIns="45720" rtlCol="0" anchor="t">
            <a:normAutofit/>
          </a:bodyPr>
          <a:lstStyle/>
          <a:p>
            <a:r>
              <a:rPr lang="en-GB" sz="4400" dirty="0">
                <a:solidFill>
                  <a:schemeClr val="bg1"/>
                </a:solidFill>
                <a:latin typeface="Miso-Light"/>
                <a:cs typeface="Arial" panose="020B0604020202020204" pitchFamily="34" charset="0"/>
              </a:rPr>
              <a:t>Step 3</a:t>
            </a:r>
          </a:p>
        </p:txBody>
      </p:sp>
      <p:sp>
        <p:nvSpPr>
          <p:cNvPr id="16" name="Rectangle 15">
            <a:extLst>
              <a:ext uri="{FF2B5EF4-FFF2-40B4-BE49-F238E27FC236}">
                <a16:creationId xmlns:a16="http://schemas.microsoft.com/office/drawing/2014/main" id="{640086A0-762B-44EE-AA70-A7268A72A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1262" y="0"/>
            <a:ext cx="590073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1C4772C-71E4-4933-A3C7-C7F58B4A23C7}"/>
              </a:ext>
            </a:extLst>
          </p:cNvPr>
          <p:cNvSpPr txBox="1"/>
          <p:nvPr/>
        </p:nvSpPr>
        <p:spPr>
          <a:xfrm>
            <a:off x="6082109" y="1454302"/>
            <a:ext cx="5690609" cy="3949396"/>
          </a:xfrm>
          <a:prstGeom prst="rect">
            <a:avLst/>
          </a:prstGeom>
        </p:spPr>
        <p:txBody>
          <a:bodyPr vert="horz" lIns="91440" tIns="45720" rIns="91440" bIns="45720" rtlCol="0" anchor="ctr">
            <a:normAutofit lnSpcReduction="10000"/>
          </a:bodyPr>
          <a:lstStyle/>
          <a:p>
            <a:pPr algn="l"/>
            <a:r>
              <a:rPr lang="en-GB" dirty="0">
                <a:latin typeface="Miso-Light"/>
              </a:rPr>
              <a:t>Throughout the year a Manager and the individuals in their team will meet together for short </a:t>
            </a:r>
            <a:r>
              <a:rPr lang="en-GB" b="0" i="0" u="none" strike="noStrike" baseline="0" dirty="0">
                <a:latin typeface="Miso-Light"/>
              </a:rPr>
              <a:t>1-1s.</a:t>
            </a:r>
          </a:p>
          <a:p>
            <a:pPr algn="l"/>
            <a:endParaRPr lang="en-GB" dirty="0">
              <a:latin typeface="Miso-Light"/>
            </a:endParaRPr>
          </a:p>
          <a:p>
            <a:pPr algn="l"/>
            <a:r>
              <a:rPr lang="en-GB" b="0" i="0" u="none" strike="noStrike" baseline="0" dirty="0">
                <a:latin typeface="Miso-Light"/>
              </a:rPr>
              <a:t>During this time the individual will have the opportunity to update the manager on their progress against objectives and their development goals. This will also give the individual an opportunity to ask for advice or feedback, and the manager an opportunity to coach them, with any ongoing guidance.</a:t>
            </a:r>
          </a:p>
          <a:p>
            <a:pPr algn="l"/>
            <a:endParaRPr lang="en-GB" dirty="0">
              <a:latin typeface="Miso-Light"/>
            </a:endParaRPr>
          </a:p>
          <a:p>
            <a:pPr algn="l"/>
            <a:r>
              <a:rPr lang="en-GB" b="0" i="0" u="none" strike="noStrike" baseline="0" dirty="0">
                <a:latin typeface="Miso-Light"/>
              </a:rPr>
              <a:t>This is also a great </a:t>
            </a:r>
            <a:r>
              <a:rPr lang="en-GB" dirty="0">
                <a:latin typeface="Miso-Light"/>
              </a:rPr>
              <a:t>opportunity for the manager to find out how the individual is getting on personally and professionally, whether there is anything that the manager needs to be aware of, to change, or take into account to support the individual. </a:t>
            </a:r>
          </a:p>
        </p:txBody>
      </p:sp>
    </p:spTree>
    <p:custDataLst>
      <p:tags r:id="rId1"/>
    </p:custDataLst>
    <p:extLst>
      <p:ext uri="{BB962C8B-B14F-4D97-AF65-F5344CB8AC3E}">
        <p14:creationId xmlns:p14="http://schemas.microsoft.com/office/powerpoint/2010/main" val="19166893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CCAFB3E-E6E2-4587-A5FC-061F9AED9A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912600"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5975841F-9161-4650-BCE5-20FFE7E2961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49933" t="3964" b="3964"/>
          <a:stretch/>
        </p:blipFill>
        <p:spPr>
          <a:xfrm>
            <a:off x="575867" y="1"/>
            <a:ext cx="6629806" cy="6857999"/>
          </a:xfrm>
          <a:custGeom>
            <a:avLst/>
            <a:gdLst>
              <a:gd name="connsiteX0" fmla="*/ 0 w 7554138"/>
              <a:gd name="connsiteY0" fmla="*/ 0 h 6857999"/>
              <a:gd name="connsiteX1" fmla="*/ 7554138 w 7554138"/>
              <a:gd name="connsiteY1" fmla="*/ 0 h 6857999"/>
              <a:gd name="connsiteX2" fmla="*/ 7554138 w 7554138"/>
              <a:gd name="connsiteY2" fmla="*/ 6857999 h 6857999"/>
              <a:gd name="connsiteX3" fmla="*/ 0 w 7554138"/>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7554138" h="6857999">
                <a:moveTo>
                  <a:pt x="0" y="0"/>
                </a:moveTo>
                <a:lnTo>
                  <a:pt x="7554138" y="0"/>
                </a:lnTo>
                <a:lnTo>
                  <a:pt x="7554138" y="6857999"/>
                </a:lnTo>
                <a:lnTo>
                  <a:pt x="0" y="6857999"/>
                </a:lnTo>
                <a:close/>
              </a:path>
            </a:pathLst>
          </a:custGeom>
        </p:spPr>
      </p:pic>
      <p:sp>
        <p:nvSpPr>
          <p:cNvPr id="4" name="TextBox 3">
            <a:extLst>
              <a:ext uri="{FF2B5EF4-FFF2-40B4-BE49-F238E27FC236}">
                <a16:creationId xmlns:a16="http://schemas.microsoft.com/office/drawing/2014/main" id="{4C9965F6-A51A-493E-BAE4-8DB3B59E213E}"/>
              </a:ext>
            </a:extLst>
          </p:cNvPr>
          <p:cNvSpPr txBox="1"/>
          <p:nvPr/>
        </p:nvSpPr>
        <p:spPr>
          <a:xfrm>
            <a:off x="756560" y="3036513"/>
            <a:ext cx="1935309" cy="784974"/>
          </a:xfrm>
          <a:prstGeom prst="rect">
            <a:avLst/>
          </a:prstGeom>
        </p:spPr>
        <p:txBody>
          <a:bodyPr vert="horz" lIns="91440" tIns="45720" rIns="91440" bIns="45720" rtlCol="0" anchor="t">
            <a:normAutofit/>
          </a:bodyPr>
          <a:lstStyle/>
          <a:p>
            <a:r>
              <a:rPr lang="en-GB" sz="4400" dirty="0">
                <a:solidFill>
                  <a:schemeClr val="bg1"/>
                </a:solidFill>
                <a:latin typeface="Miso-Light"/>
                <a:cs typeface="Arial" panose="020B0604020202020204" pitchFamily="34" charset="0"/>
              </a:rPr>
              <a:t>Step 4</a:t>
            </a:r>
          </a:p>
        </p:txBody>
      </p:sp>
      <p:sp>
        <p:nvSpPr>
          <p:cNvPr id="16" name="Rectangle 15">
            <a:extLst>
              <a:ext uri="{FF2B5EF4-FFF2-40B4-BE49-F238E27FC236}">
                <a16:creationId xmlns:a16="http://schemas.microsoft.com/office/drawing/2014/main" id="{640086A0-762B-44EE-AA70-A7268A72A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1262" y="0"/>
            <a:ext cx="590073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9E23B68-5B6B-4B41-AA00-622E7A463B50}"/>
              </a:ext>
            </a:extLst>
          </p:cNvPr>
          <p:cNvSpPr txBox="1"/>
          <p:nvPr/>
        </p:nvSpPr>
        <p:spPr>
          <a:xfrm>
            <a:off x="6082110" y="557948"/>
            <a:ext cx="5830489" cy="5742104"/>
          </a:xfrm>
          <a:prstGeom prst="rect">
            <a:avLst/>
          </a:prstGeom>
        </p:spPr>
        <p:txBody>
          <a:bodyPr vert="horz" lIns="91440" tIns="45720" rIns="91440" bIns="45720" rtlCol="0" anchor="ctr">
            <a:noAutofit/>
          </a:bodyPr>
          <a:lstStyle/>
          <a:p>
            <a:r>
              <a:rPr lang="en-GB" dirty="0">
                <a:latin typeface="Miso-Light"/>
              </a:rPr>
              <a:t>The Mid Year Review takes place between July and August.</a:t>
            </a:r>
          </a:p>
          <a:p>
            <a:r>
              <a:rPr lang="en-GB" dirty="0">
                <a:latin typeface="Miso-Light"/>
              </a:rPr>
              <a:t> </a:t>
            </a:r>
          </a:p>
          <a:p>
            <a:r>
              <a:rPr lang="en-GB" b="0" i="0" u="none" strike="noStrike" baseline="0" dirty="0">
                <a:latin typeface="Miso-Light"/>
              </a:rPr>
              <a:t>Before the meeting the individual should honestly assess their own performance and gather feedback, KPIs and evidence so that they are prepared. Remember, this is not just about </a:t>
            </a:r>
            <a:r>
              <a:rPr lang="en-GB" i="1" strike="noStrike" baseline="0" dirty="0">
                <a:latin typeface="Miso-Light"/>
              </a:rPr>
              <a:t>what</a:t>
            </a:r>
            <a:r>
              <a:rPr lang="en-GB" b="0" i="0" u="none" strike="noStrike" baseline="0" dirty="0">
                <a:latin typeface="Miso-Light"/>
              </a:rPr>
              <a:t> has been done, but also </a:t>
            </a:r>
            <a:r>
              <a:rPr lang="en-GB" b="0" i="1" strike="noStrike" baseline="0" dirty="0">
                <a:latin typeface="Miso-Light"/>
              </a:rPr>
              <a:t>how</a:t>
            </a:r>
            <a:r>
              <a:rPr lang="en-GB" b="0" i="0" u="none" strike="noStrike" baseline="0" dirty="0">
                <a:latin typeface="Miso-Light"/>
              </a:rPr>
              <a:t> it’s been done. (Has the individual demonstrated positive behaviours and acted within O&amp;CCs company values? See pages 24 – 27)</a:t>
            </a:r>
          </a:p>
          <a:p>
            <a:pPr algn="l"/>
            <a:r>
              <a:rPr lang="en-GB" b="0" i="0" u="none" strike="noStrike" baseline="0" dirty="0">
                <a:latin typeface="Miso-Light"/>
              </a:rPr>
              <a:t> </a:t>
            </a:r>
            <a:endParaRPr lang="en-GB" dirty="0">
              <a:solidFill>
                <a:srgbClr val="000000"/>
              </a:solidFill>
              <a:latin typeface="Miso-Light"/>
            </a:endParaRPr>
          </a:p>
          <a:p>
            <a:pPr algn="l"/>
            <a:r>
              <a:rPr lang="en-GB" dirty="0">
                <a:solidFill>
                  <a:srgbClr val="000000"/>
                </a:solidFill>
                <a:latin typeface="Miso-Light"/>
              </a:rPr>
              <a:t>The discussion will focus on: </a:t>
            </a:r>
          </a:p>
          <a:p>
            <a:pPr marL="285750" indent="-285750">
              <a:buFont typeface="Arial" panose="020B0604020202020204" pitchFamily="34" charset="0"/>
              <a:buChar char="•"/>
            </a:pPr>
            <a:r>
              <a:rPr lang="en-GB" b="1" i="0" u="none" strike="noStrike" baseline="0" dirty="0">
                <a:solidFill>
                  <a:srgbClr val="000000"/>
                </a:solidFill>
                <a:latin typeface="Miso-Light"/>
              </a:rPr>
              <a:t>What’s been completed – </a:t>
            </a:r>
            <a:r>
              <a:rPr lang="en-GB" i="0" u="none" strike="noStrike" baseline="0" dirty="0">
                <a:solidFill>
                  <a:srgbClr val="000000"/>
                </a:solidFill>
                <a:latin typeface="Miso-Light"/>
              </a:rPr>
              <a:t>A </a:t>
            </a:r>
            <a:r>
              <a:rPr lang="en-GB" b="0" i="0" u="none" strike="noStrike" baseline="0" dirty="0">
                <a:solidFill>
                  <a:srgbClr val="000000"/>
                </a:solidFill>
                <a:latin typeface="Miso-Light"/>
              </a:rPr>
              <a:t>formal </a:t>
            </a:r>
            <a:r>
              <a:rPr lang="en-GB" i="0" u="none" strike="noStrike" baseline="0" dirty="0">
                <a:solidFill>
                  <a:srgbClr val="000000"/>
                </a:solidFill>
                <a:latin typeface="Miso-Light"/>
              </a:rPr>
              <a:t>r</a:t>
            </a:r>
            <a:r>
              <a:rPr lang="en-GB" b="0" i="0" u="none" strike="noStrike" baseline="0" dirty="0">
                <a:solidFill>
                  <a:srgbClr val="000000"/>
                </a:solidFill>
                <a:latin typeface="Miso-Light"/>
              </a:rPr>
              <a:t>eview of the individuals progress against what’s expected of them in their role and </a:t>
            </a:r>
            <a:r>
              <a:rPr lang="en-GB" dirty="0">
                <a:solidFill>
                  <a:srgbClr val="000000"/>
                </a:solidFill>
                <a:latin typeface="Miso-Light"/>
              </a:rPr>
              <a:t>thei</a:t>
            </a:r>
            <a:r>
              <a:rPr lang="en-GB" b="0" i="0" u="none" strike="noStrike" baseline="0" dirty="0">
                <a:solidFill>
                  <a:srgbClr val="000000"/>
                </a:solidFill>
                <a:latin typeface="Miso-Light"/>
              </a:rPr>
              <a:t>r performance objectives. </a:t>
            </a:r>
          </a:p>
          <a:p>
            <a:pPr marL="285750" indent="-285750">
              <a:buFont typeface="Arial" panose="020B0604020202020204" pitchFamily="34" charset="0"/>
              <a:buChar char="•"/>
            </a:pPr>
            <a:r>
              <a:rPr lang="en-GB" b="1" i="0" u="none" strike="noStrike" baseline="0" dirty="0">
                <a:solidFill>
                  <a:srgbClr val="000000"/>
                </a:solidFill>
                <a:latin typeface="Miso-Light"/>
              </a:rPr>
              <a:t>How it’s been completed – </a:t>
            </a:r>
            <a:r>
              <a:rPr lang="en-GB" dirty="0">
                <a:solidFill>
                  <a:srgbClr val="000000"/>
                </a:solidFill>
                <a:latin typeface="Miso-Light"/>
              </a:rPr>
              <a:t>H</a:t>
            </a:r>
            <a:r>
              <a:rPr lang="en-GB" b="0" i="0" u="none" strike="noStrike" baseline="0" dirty="0">
                <a:solidFill>
                  <a:srgbClr val="000000"/>
                </a:solidFill>
                <a:latin typeface="Miso-Light"/>
              </a:rPr>
              <a:t>ow has the individual gone about delivering their objectives and in their role?</a:t>
            </a:r>
          </a:p>
          <a:p>
            <a:pPr marL="285750" indent="-285750" algn="l">
              <a:buFont typeface="Arial" panose="020B0604020202020204" pitchFamily="34" charset="0"/>
              <a:buChar char="•"/>
            </a:pPr>
            <a:r>
              <a:rPr lang="en-GB" b="1" dirty="0">
                <a:solidFill>
                  <a:srgbClr val="000000"/>
                </a:solidFill>
                <a:latin typeface="Miso-Light"/>
              </a:rPr>
              <a:t>P</a:t>
            </a:r>
            <a:r>
              <a:rPr lang="en-GB" b="1" i="0" u="none" strike="noStrike" baseline="0" dirty="0">
                <a:solidFill>
                  <a:srgbClr val="000000"/>
                </a:solidFill>
                <a:latin typeface="Miso-Light"/>
              </a:rPr>
              <a:t>rogress with development goals- </a:t>
            </a:r>
            <a:r>
              <a:rPr lang="en-GB" i="0" u="none" strike="noStrike" baseline="0" dirty="0">
                <a:solidFill>
                  <a:srgbClr val="000000"/>
                </a:solidFill>
                <a:latin typeface="Miso-Light"/>
              </a:rPr>
              <a:t>What</a:t>
            </a:r>
            <a:r>
              <a:rPr lang="en-GB" b="0" i="0" u="none" strike="noStrike" baseline="0" dirty="0">
                <a:solidFill>
                  <a:srgbClr val="000000"/>
                </a:solidFill>
                <a:latin typeface="Miso-Light"/>
              </a:rPr>
              <a:t> further support is needed.</a:t>
            </a:r>
          </a:p>
          <a:p>
            <a:pPr algn="l"/>
            <a:endParaRPr lang="en-GB" b="0" i="0" u="none" strike="noStrike" baseline="0" dirty="0">
              <a:solidFill>
                <a:srgbClr val="000000"/>
              </a:solidFill>
              <a:latin typeface="Miso-Light"/>
            </a:endParaRPr>
          </a:p>
          <a:p>
            <a:r>
              <a:rPr lang="en-GB" b="0" i="0" u="none" strike="noStrike" baseline="0" dirty="0">
                <a:latin typeface="Miso-Light"/>
              </a:rPr>
              <a:t>Following this meeting, the manager will confirm the half-year Performance Rating. The rating will be a combination of </a:t>
            </a:r>
            <a:r>
              <a:rPr lang="en-GB" i="1" u="none" strike="noStrike" baseline="0" dirty="0">
                <a:latin typeface="Miso-Light"/>
              </a:rPr>
              <a:t>what</a:t>
            </a:r>
            <a:r>
              <a:rPr lang="en-GB" b="0" i="0" u="none" strike="noStrike" baseline="0" dirty="0">
                <a:latin typeface="Miso-Light"/>
              </a:rPr>
              <a:t> has been done as well as </a:t>
            </a:r>
            <a:r>
              <a:rPr lang="en-GB" i="1" u="none" strike="noStrike" baseline="0" dirty="0">
                <a:latin typeface="Miso-Light"/>
              </a:rPr>
              <a:t>how</a:t>
            </a:r>
            <a:r>
              <a:rPr lang="en-GB" b="0" i="0" u="none" strike="noStrike" baseline="0" dirty="0">
                <a:latin typeface="Miso-Light"/>
              </a:rPr>
              <a:t> it’s been done. </a:t>
            </a:r>
            <a:endParaRPr lang="en-GB" dirty="0">
              <a:latin typeface="Miso-Light"/>
            </a:endParaRPr>
          </a:p>
        </p:txBody>
      </p:sp>
    </p:spTree>
    <p:custDataLst>
      <p:tags r:id="rId1"/>
    </p:custDataLst>
    <p:extLst>
      <p:ext uri="{BB962C8B-B14F-4D97-AF65-F5344CB8AC3E}">
        <p14:creationId xmlns:p14="http://schemas.microsoft.com/office/powerpoint/2010/main" val="3814695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CCAFB3E-E6E2-4587-A5FC-061F9AED9A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912600"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5975841F-9161-4650-BCE5-20FFE7E2961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49933" t="3964" b="3964"/>
          <a:stretch/>
        </p:blipFill>
        <p:spPr>
          <a:xfrm>
            <a:off x="575867" y="1"/>
            <a:ext cx="6629806" cy="6857999"/>
          </a:xfrm>
          <a:custGeom>
            <a:avLst/>
            <a:gdLst>
              <a:gd name="connsiteX0" fmla="*/ 0 w 7554138"/>
              <a:gd name="connsiteY0" fmla="*/ 0 h 6857999"/>
              <a:gd name="connsiteX1" fmla="*/ 7554138 w 7554138"/>
              <a:gd name="connsiteY1" fmla="*/ 0 h 6857999"/>
              <a:gd name="connsiteX2" fmla="*/ 7554138 w 7554138"/>
              <a:gd name="connsiteY2" fmla="*/ 6857999 h 6857999"/>
              <a:gd name="connsiteX3" fmla="*/ 0 w 7554138"/>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7554138" h="6857999">
                <a:moveTo>
                  <a:pt x="0" y="0"/>
                </a:moveTo>
                <a:lnTo>
                  <a:pt x="7554138" y="0"/>
                </a:lnTo>
                <a:lnTo>
                  <a:pt x="7554138" y="6857999"/>
                </a:lnTo>
                <a:lnTo>
                  <a:pt x="0" y="6857999"/>
                </a:lnTo>
                <a:close/>
              </a:path>
            </a:pathLst>
          </a:custGeom>
        </p:spPr>
      </p:pic>
      <p:sp>
        <p:nvSpPr>
          <p:cNvPr id="4" name="TextBox 3">
            <a:extLst>
              <a:ext uri="{FF2B5EF4-FFF2-40B4-BE49-F238E27FC236}">
                <a16:creationId xmlns:a16="http://schemas.microsoft.com/office/drawing/2014/main" id="{4C9965F6-A51A-493E-BAE4-8DB3B59E213E}"/>
              </a:ext>
            </a:extLst>
          </p:cNvPr>
          <p:cNvSpPr txBox="1"/>
          <p:nvPr/>
        </p:nvSpPr>
        <p:spPr>
          <a:xfrm>
            <a:off x="756560" y="3036513"/>
            <a:ext cx="1935309" cy="784974"/>
          </a:xfrm>
          <a:prstGeom prst="rect">
            <a:avLst/>
          </a:prstGeom>
        </p:spPr>
        <p:txBody>
          <a:bodyPr vert="horz" lIns="91440" tIns="45720" rIns="91440" bIns="45720" rtlCol="0" anchor="t">
            <a:normAutofit/>
          </a:bodyPr>
          <a:lstStyle/>
          <a:p>
            <a:r>
              <a:rPr lang="en-GB" sz="4400" dirty="0">
                <a:solidFill>
                  <a:schemeClr val="bg1"/>
                </a:solidFill>
                <a:latin typeface="Miso-Light"/>
                <a:cs typeface="Arial" panose="020B0604020202020204" pitchFamily="34" charset="0"/>
              </a:rPr>
              <a:t>Step 5</a:t>
            </a:r>
          </a:p>
        </p:txBody>
      </p:sp>
      <p:sp>
        <p:nvSpPr>
          <p:cNvPr id="16" name="Rectangle 15">
            <a:extLst>
              <a:ext uri="{FF2B5EF4-FFF2-40B4-BE49-F238E27FC236}">
                <a16:creationId xmlns:a16="http://schemas.microsoft.com/office/drawing/2014/main" id="{640086A0-762B-44EE-AA70-A7268A72A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1262" y="0"/>
            <a:ext cx="590073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9E23B68-5B6B-4B41-AA00-622E7A463B50}"/>
              </a:ext>
            </a:extLst>
          </p:cNvPr>
          <p:cNvSpPr txBox="1"/>
          <p:nvPr/>
        </p:nvSpPr>
        <p:spPr>
          <a:xfrm>
            <a:off x="6082109" y="557948"/>
            <a:ext cx="5900739" cy="5742104"/>
          </a:xfrm>
          <a:prstGeom prst="rect">
            <a:avLst/>
          </a:prstGeom>
        </p:spPr>
        <p:txBody>
          <a:bodyPr vert="horz" lIns="91440" tIns="45720" rIns="91440" bIns="45720" rtlCol="0" anchor="ctr">
            <a:noAutofit/>
          </a:bodyPr>
          <a:lstStyle/>
          <a:p>
            <a:r>
              <a:rPr lang="en-GB" dirty="0">
                <a:latin typeface="Miso-Light"/>
              </a:rPr>
              <a:t>The End of Year Review takes place between Jan and Feb.</a:t>
            </a:r>
          </a:p>
          <a:p>
            <a:r>
              <a:rPr lang="en-GB" dirty="0">
                <a:latin typeface="Miso-Light"/>
              </a:rPr>
              <a:t> </a:t>
            </a:r>
          </a:p>
          <a:p>
            <a:r>
              <a:rPr lang="en-GB" b="0" i="0" u="none" strike="noStrike" baseline="0" dirty="0">
                <a:latin typeface="Miso-Light"/>
              </a:rPr>
              <a:t>Before the meeting the individual should honestly assess their own performance and gather feedback, KPIs and evidence so that they are prepared. Remember, this is not just about </a:t>
            </a:r>
            <a:r>
              <a:rPr lang="en-GB" i="1" strike="noStrike" baseline="0" dirty="0">
                <a:latin typeface="Miso-Light"/>
              </a:rPr>
              <a:t>what</a:t>
            </a:r>
            <a:r>
              <a:rPr lang="en-GB" b="0" i="0" u="none" strike="noStrike" baseline="0" dirty="0">
                <a:latin typeface="Miso-Light"/>
              </a:rPr>
              <a:t> has been done, but also </a:t>
            </a:r>
            <a:r>
              <a:rPr lang="en-GB" b="0" i="1" strike="noStrike" baseline="0" dirty="0">
                <a:latin typeface="Miso-Light"/>
              </a:rPr>
              <a:t>how</a:t>
            </a:r>
            <a:r>
              <a:rPr lang="en-GB" b="0" i="0" u="none" strike="noStrike" baseline="0" dirty="0">
                <a:latin typeface="Miso-Light"/>
              </a:rPr>
              <a:t> it’s been done. (Has the individual demonstrated positive behaviours and acted within O&amp;CCs company values? See pages </a:t>
            </a:r>
            <a:r>
              <a:rPr lang="en-GB" dirty="0">
                <a:latin typeface="Miso-Light"/>
              </a:rPr>
              <a:t>24</a:t>
            </a:r>
            <a:r>
              <a:rPr lang="en-GB" b="0" i="0" u="none" strike="noStrike" baseline="0" dirty="0">
                <a:latin typeface="Miso-Light"/>
              </a:rPr>
              <a:t> – 27)</a:t>
            </a:r>
          </a:p>
          <a:p>
            <a:pPr algn="l"/>
            <a:r>
              <a:rPr lang="en-GB" b="0" i="0" u="none" strike="noStrike" baseline="0" dirty="0">
                <a:latin typeface="Miso-Light"/>
              </a:rPr>
              <a:t> </a:t>
            </a:r>
          </a:p>
          <a:p>
            <a:r>
              <a:rPr lang="en-GB" b="0" i="0" u="none" strike="noStrike" baseline="0" dirty="0">
                <a:latin typeface="Miso-Light"/>
              </a:rPr>
              <a:t>The Manager will book time with the individual for the review. </a:t>
            </a:r>
            <a:r>
              <a:rPr lang="en-GB" dirty="0">
                <a:solidFill>
                  <a:srgbClr val="000000"/>
                </a:solidFill>
                <a:latin typeface="Miso-Light"/>
              </a:rPr>
              <a:t>The discussion will focus on: </a:t>
            </a:r>
          </a:p>
          <a:p>
            <a:endParaRPr lang="en-GB" dirty="0">
              <a:solidFill>
                <a:srgbClr val="000000"/>
              </a:solidFill>
              <a:latin typeface="Miso-Light"/>
            </a:endParaRPr>
          </a:p>
          <a:p>
            <a:pPr marL="285750" indent="-285750">
              <a:buFont typeface="Arial" panose="020B0604020202020204" pitchFamily="34" charset="0"/>
              <a:buChar char="•"/>
            </a:pPr>
            <a:r>
              <a:rPr lang="en-GB" b="1" i="0" u="none" strike="noStrike" baseline="0" dirty="0">
                <a:solidFill>
                  <a:srgbClr val="000000"/>
                </a:solidFill>
                <a:latin typeface="Miso-Light"/>
              </a:rPr>
              <a:t>What’s been completed – </a:t>
            </a:r>
            <a:r>
              <a:rPr lang="en-GB" i="0" u="none" strike="noStrike" baseline="0" dirty="0">
                <a:solidFill>
                  <a:srgbClr val="000000"/>
                </a:solidFill>
                <a:latin typeface="Miso-Light"/>
              </a:rPr>
              <a:t>A </a:t>
            </a:r>
            <a:r>
              <a:rPr lang="en-GB" b="0" i="0" u="none" strike="noStrike" baseline="0" dirty="0">
                <a:solidFill>
                  <a:srgbClr val="000000"/>
                </a:solidFill>
                <a:latin typeface="Miso-Light"/>
              </a:rPr>
              <a:t>formal </a:t>
            </a:r>
            <a:r>
              <a:rPr lang="en-GB" i="0" u="none" strike="noStrike" baseline="0" dirty="0">
                <a:solidFill>
                  <a:srgbClr val="000000"/>
                </a:solidFill>
                <a:latin typeface="Miso-Light"/>
              </a:rPr>
              <a:t>r</a:t>
            </a:r>
            <a:r>
              <a:rPr lang="en-GB" b="0" i="0" u="none" strike="noStrike" baseline="0" dirty="0">
                <a:solidFill>
                  <a:srgbClr val="000000"/>
                </a:solidFill>
                <a:latin typeface="Miso-Light"/>
              </a:rPr>
              <a:t>eview of the individuals progress against what’s expected of them in their role and </a:t>
            </a:r>
            <a:r>
              <a:rPr lang="en-GB" dirty="0">
                <a:solidFill>
                  <a:srgbClr val="000000"/>
                </a:solidFill>
                <a:latin typeface="Miso-Light"/>
              </a:rPr>
              <a:t>thei</a:t>
            </a:r>
            <a:r>
              <a:rPr lang="en-GB" b="0" i="0" u="none" strike="noStrike" baseline="0" dirty="0">
                <a:solidFill>
                  <a:srgbClr val="000000"/>
                </a:solidFill>
                <a:latin typeface="Miso-Light"/>
              </a:rPr>
              <a:t>r performance objectives. </a:t>
            </a:r>
          </a:p>
          <a:p>
            <a:pPr marL="285750" indent="-285750">
              <a:buFont typeface="Arial" panose="020B0604020202020204" pitchFamily="34" charset="0"/>
              <a:buChar char="•"/>
            </a:pPr>
            <a:r>
              <a:rPr lang="en-GB" b="1" i="0" u="none" strike="noStrike" baseline="0" dirty="0">
                <a:solidFill>
                  <a:srgbClr val="000000"/>
                </a:solidFill>
                <a:latin typeface="Miso-Light"/>
              </a:rPr>
              <a:t>How it’s been completed – </a:t>
            </a:r>
            <a:r>
              <a:rPr lang="en-GB" dirty="0">
                <a:solidFill>
                  <a:srgbClr val="000000"/>
                </a:solidFill>
                <a:latin typeface="Miso-Light"/>
              </a:rPr>
              <a:t>H</a:t>
            </a:r>
            <a:r>
              <a:rPr lang="en-GB" b="0" i="0" u="none" strike="noStrike" baseline="0" dirty="0">
                <a:solidFill>
                  <a:srgbClr val="000000"/>
                </a:solidFill>
                <a:latin typeface="Miso-Light"/>
              </a:rPr>
              <a:t>ow has the individual gone about delivering their objectives and in their role?</a:t>
            </a:r>
          </a:p>
          <a:p>
            <a:pPr marL="285750" indent="-285750">
              <a:buFont typeface="Arial" panose="020B0604020202020204" pitchFamily="34" charset="0"/>
              <a:buChar char="•"/>
            </a:pPr>
            <a:r>
              <a:rPr lang="en-GB" b="1" dirty="0">
                <a:solidFill>
                  <a:srgbClr val="000000"/>
                </a:solidFill>
                <a:latin typeface="Miso-Light"/>
              </a:rPr>
              <a:t>P</a:t>
            </a:r>
            <a:r>
              <a:rPr lang="en-GB" b="1" i="0" u="none" strike="noStrike" baseline="0" dirty="0">
                <a:solidFill>
                  <a:srgbClr val="000000"/>
                </a:solidFill>
                <a:latin typeface="Miso-Light"/>
              </a:rPr>
              <a:t>rogress with development goals- </a:t>
            </a:r>
            <a:r>
              <a:rPr lang="en-GB" i="0" u="none" strike="noStrike" baseline="0" dirty="0">
                <a:solidFill>
                  <a:srgbClr val="000000"/>
                </a:solidFill>
                <a:latin typeface="Miso-Light"/>
              </a:rPr>
              <a:t>What</a:t>
            </a:r>
            <a:r>
              <a:rPr lang="en-GB" b="0" i="0" u="none" strike="noStrike" baseline="0" dirty="0">
                <a:solidFill>
                  <a:srgbClr val="000000"/>
                </a:solidFill>
                <a:latin typeface="Miso-Light"/>
              </a:rPr>
              <a:t> further support is needed.</a:t>
            </a:r>
          </a:p>
          <a:p>
            <a:pPr marL="285750" indent="-285750">
              <a:buFont typeface="Arial" panose="020B0604020202020204" pitchFamily="34" charset="0"/>
              <a:buChar char="•"/>
            </a:pPr>
            <a:r>
              <a:rPr lang="en-GB" b="1" dirty="0">
                <a:solidFill>
                  <a:srgbClr val="000000"/>
                </a:solidFill>
                <a:latin typeface="Miso-Light"/>
              </a:rPr>
              <a:t>A</a:t>
            </a:r>
            <a:r>
              <a:rPr lang="en-GB" b="1" dirty="0">
                <a:latin typeface="Miso-Light"/>
              </a:rPr>
              <a:t>ny aspirations that they have</a:t>
            </a:r>
            <a:endParaRPr lang="en-GB" b="1" i="0" u="none" strike="noStrike" baseline="0" dirty="0">
              <a:solidFill>
                <a:srgbClr val="000000"/>
              </a:solidFill>
              <a:latin typeface="Miso-Light"/>
            </a:endParaRPr>
          </a:p>
          <a:p>
            <a:pPr algn="l"/>
            <a:endParaRPr lang="en-GB" b="0" i="0" u="none" strike="noStrike" baseline="0" dirty="0">
              <a:solidFill>
                <a:srgbClr val="000000"/>
              </a:solidFill>
              <a:latin typeface="Miso-Light"/>
            </a:endParaRPr>
          </a:p>
        </p:txBody>
      </p:sp>
    </p:spTree>
    <p:custDataLst>
      <p:tags r:id="rId1"/>
    </p:custDataLst>
    <p:extLst>
      <p:ext uri="{BB962C8B-B14F-4D97-AF65-F5344CB8AC3E}">
        <p14:creationId xmlns:p14="http://schemas.microsoft.com/office/powerpoint/2010/main" val="32286700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CCAFB3E-E6E2-4587-A5FC-061F9AED9A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912600"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5975841F-9161-4650-BCE5-20FFE7E2961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49933" t="3964" b="3964"/>
          <a:stretch/>
        </p:blipFill>
        <p:spPr>
          <a:xfrm>
            <a:off x="575867" y="1"/>
            <a:ext cx="6629806" cy="6857999"/>
          </a:xfrm>
          <a:custGeom>
            <a:avLst/>
            <a:gdLst>
              <a:gd name="connsiteX0" fmla="*/ 0 w 7554138"/>
              <a:gd name="connsiteY0" fmla="*/ 0 h 6857999"/>
              <a:gd name="connsiteX1" fmla="*/ 7554138 w 7554138"/>
              <a:gd name="connsiteY1" fmla="*/ 0 h 6857999"/>
              <a:gd name="connsiteX2" fmla="*/ 7554138 w 7554138"/>
              <a:gd name="connsiteY2" fmla="*/ 6857999 h 6857999"/>
              <a:gd name="connsiteX3" fmla="*/ 0 w 7554138"/>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7554138" h="6857999">
                <a:moveTo>
                  <a:pt x="0" y="0"/>
                </a:moveTo>
                <a:lnTo>
                  <a:pt x="7554138" y="0"/>
                </a:lnTo>
                <a:lnTo>
                  <a:pt x="7554138" y="6857999"/>
                </a:lnTo>
                <a:lnTo>
                  <a:pt x="0" y="6857999"/>
                </a:lnTo>
                <a:close/>
              </a:path>
            </a:pathLst>
          </a:custGeom>
        </p:spPr>
      </p:pic>
      <p:sp>
        <p:nvSpPr>
          <p:cNvPr id="4" name="TextBox 3">
            <a:extLst>
              <a:ext uri="{FF2B5EF4-FFF2-40B4-BE49-F238E27FC236}">
                <a16:creationId xmlns:a16="http://schemas.microsoft.com/office/drawing/2014/main" id="{4C9965F6-A51A-493E-BAE4-8DB3B59E213E}"/>
              </a:ext>
            </a:extLst>
          </p:cNvPr>
          <p:cNvSpPr txBox="1"/>
          <p:nvPr/>
        </p:nvSpPr>
        <p:spPr>
          <a:xfrm>
            <a:off x="756560" y="3036513"/>
            <a:ext cx="1935309" cy="784974"/>
          </a:xfrm>
          <a:prstGeom prst="rect">
            <a:avLst/>
          </a:prstGeom>
        </p:spPr>
        <p:txBody>
          <a:bodyPr vert="horz" lIns="91440" tIns="45720" rIns="91440" bIns="45720" rtlCol="0" anchor="t">
            <a:normAutofit/>
          </a:bodyPr>
          <a:lstStyle/>
          <a:p>
            <a:r>
              <a:rPr lang="en-GB" sz="4400" dirty="0">
                <a:solidFill>
                  <a:schemeClr val="bg1"/>
                </a:solidFill>
                <a:latin typeface="Miso-Light"/>
                <a:cs typeface="Arial" panose="020B0604020202020204" pitchFamily="34" charset="0"/>
              </a:rPr>
              <a:t>Step 6</a:t>
            </a:r>
          </a:p>
        </p:txBody>
      </p:sp>
      <p:sp>
        <p:nvSpPr>
          <p:cNvPr id="16" name="Rectangle 15">
            <a:extLst>
              <a:ext uri="{FF2B5EF4-FFF2-40B4-BE49-F238E27FC236}">
                <a16:creationId xmlns:a16="http://schemas.microsoft.com/office/drawing/2014/main" id="{640086A0-762B-44EE-AA70-A7268A72A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1262" y="0"/>
            <a:ext cx="590073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9E23B68-5B6B-4B41-AA00-622E7A463B50}"/>
              </a:ext>
            </a:extLst>
          </p:cNvPr>
          <p:cNvSpPr txBox="1"/>
          <p:nvPr/>
        </p:nvSpPr>
        <p:spPr>
          <a:xfrm>
            <a:off x="6096000" y="948974"/>
            <a:ext cx="5690609" cy="4960053"/>
          </a:xfrm>
          <a:prstGeom prst="rect">
            <a:avLst/>
          </a:prstGeom>
        </p:spPr>
        <p:txBody>
          <a:bodyPr vert="horz" lIns="91440" tIns="45720" rIns="91440" bIns="45720" rtlCol="0" anchor="ctr">
            <a:noAutofit/>
          </a:bodyPr>
          <a:lstStyle/>
          <a:p>
            <a:r>
              <a:rPr lang="en-GB" b="1" dirty="0">
                <a:latin typeface="Miso-Light"/>
              </a:rPr>
              <a:t>Calibration </a:t>
            </a:r>
          </a:p>
          <a:p>
            <a:r>
              <a:rPr lang="en-GB" dirty="0">
                <a:latin typeface="Miso-Light"/>
              </a:rPr>
              <a:t> </a:t>
            </a:r>
          </a:p>
          <a:p>
            <a:pPr algn="l"/>
            <a:r>
              <a:rPr lang="en-GB" b="0" i="0" u="none" strike="noStrike" baseline="0" dirty="0">
                <a:solidFill>
                  <a:srgbClr val="000000"/>
                </a:solidFill>
                <a:latin typeface="Miso-Light"/>
              </a:rPr>
              <a:t>The Manager will review their teams performance reviews against others in the business to ensure that they are calibrated correctly and in line with the company rating. </a:t>
            </a:r>
          </a:p>
          <a:p>
            <a:pPr algn="l"/>
            <a:endParaRPr lang="en-GB" b="0" i="0" u="none" strike="noStrike" baseline="0" dirty="0">
              <a:solidFill>
                <a:srgbClr val="000000"/>
              </a:solidFill>
              <a:latin typeface="Miso-Light"/>
            </a:endParaRPr>
          </a:p>
          <a:p>
            <a:r>
              <a:rPr lang="en-GB" b="0" i="0" u="none" strike="noStrike" baseline="0" dirty="0">
                <a:latin typeface="Miso-Light"/>
              </a:rPr>
              <a:t>Following this, the manager will make any required </a:t>
            </a:r>
            <a:r>
              <a:rPr lang="en-GB" dirty="0">
                <a:latin typeface="Miso-Light"/>
              </a:rPr>
              <a:t>a</a:t>
            </a:r>
            <a:r>
              <a:rPr lang="en-GB" b="0" i="0" u="none" strike="noStrike" baseline="0" dirty="0">
                <a:latin typeface="Miso-Light"/>
              </a:rPr>
              <a:t>mendments and combine the first and the second half-year Performance Ratings to create the end of year performance ratings for individuals in their team. </a:t>
            </a:r>
          </a:p>
          <a:p>
            <a:endParaRPr lang="en-GB" b="0" i="0" u="none" strike="noStrike" baseline="0" dirty="0">
              <a:latin typeface="Miso-Light"/>
            </a:endParaRPr>
          </a:p>
          <a:p>
            <a:r>
              <a:rPr lang="en-GB" b="0" i="0" u="none" strike="noStrike" baseline="0" dirty="0">
                <a:latin typeface="Miso-Light"/>
              </a:rPr>
              <a:t>Following this meeting, the manager will confirm the full years Performance Rating. (A combination of </a:t>
            </a:r>
            <a:r>
              <a:rPr lang="en-GB" i="1" u="none" strike="noStrike" baseline="0" dirty="0">
                <a:latin typeface="Miso-Light"/>
              </a:rPr>
              <a:t>what</a:t>
            </a:r>
            <a:r>
              <a:rPr lang="en-GB" b="0" i="0" u="none" strike="noStrike" baseline="0" dirty="0">
                <a:latin typeface="Miso-Light"/>
              </a:rPr>
              <a:t> has been done as well as </a:t>
            </a:r>
            <a:r>
              <a:rPr lang="en-GB" i="1" u="none" strike="noStrike" baseline="0" dirty="0">
                <a:latin typeface="Miso-Light"/>
              </a:rPr>
              <a:t>how</a:t>
            </a:r>
            <a:r>
              <a:rPr lang="en-GB" b="0" i="0" u="none" strike="noStrike" baseline="0" dirty="0">
                <a:latin typeface="Miso-Light"/>
              </a:rPr>
              <a:t> it’s been done.) </a:t>
            </a:r>
            <a:endParaRPr lang="en-GB" dirty="0">
              <a:latin typeface="Miso-Light"/>
            </a:endParaRPr>
          </a:p>
          <a:p>
            <a:endParaRPr lang="en-GB" dirty="0">
              <a:latin typeface="Miso-Light"/>
            </a:endParaRPr>
          </a:p>
        </p:txBody>
      </p:sp>
    </p:spTree>
    <p:custDataLst>
      <p:tags r:id="rId1"/>
    </p:custDataLst>
    <p:extLst>
      <p:ext uri="{BB962C8B-B14F-4D97-AF65-F5344CB8AC3E}">
        <p14:creationId xmlns:p14="http://schemas.microsoft.com/office/powerpoint/2010/main" val="2389329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2" name="Picture 191">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4" name="TextBox 3">
            <a:extLst>
              <a:ext uri="{FF2B5EF4-FFF2-40B4-BE49-F238E27FC236}">
                <a16:creationId xmlns:a16="http://schemas.microsoft.com/office/drawing/2014/main" id="{4C9965F6-A51A-493E-BAE4-8DB3B59E213E}"/>
              </a:ext>
            </a:extLst>
          </p:cNvPr>
          <p:cNvSpPr txBox="1"/>
          <p:nvPr/>
        </p:nvSpPr>
        <p:spPr>
          <a:xfrm>
            <a:off x="721870" y="245147"/>
            <a:ext cx="11006722" cy="131166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dirty="0">
                <a:solidFill>
                  <a:srgbClr val="000000"/>
                </a:solidFill>
                <a:latin typeface="Miso-Light"/>
                <a:ea typeface="+mj-ea"/>
                <a:cs typeface="+mj-cs"/>
              </a:rPr>
              <a:t>What are the possible Performance Outcomes?</a:t>
            </a:r>
          </a:p>
        </p:txBody>
      </p:sp>
      <p:sp>
        <p:nvSpPr>
          <p:cNvPr id="32" name="TextBox 31">
            <a:extLst>
              <a:ext uri="{FF2B5EF4-FFF2-40B4-BE49-F238E27FC236}">
                <a16:creationId xmlns:a16="http://schemas.microsoft.com/office/drawing/2014/main" id="{0379A41D-B723-421F-AF74-0615D5CFC299}"/>
              </a:ext>
            </a:extLst>
          </p:cNvPr>
          <p:cNvSpPr txBox="1"/>
          <p:nvPr/>
        </p:nvSpPr>
        <p:spPr>
          <a:xfrm>
            <a:off x="544070" y="1497617"/>
            <a:ext cx="11006722" cy="2398639"/>
          </a:xfrm>
          <a:prstGeom prst="rect">
            <a:avLst/>
          </a:prstGeom>
        </p:spPr>
        <p:txBody>
          <a:bodyPr vert="horz" lIns="91440" tIns="45720" rIns="91440" bIns="45720" rtlCol="0" anchor="ctr">
            <a:normAutofit/>
          </a:bodyPr>
          <a:lstStyle/>
          <a:p>
            <a:pPr>
              <a:lnSpc>
                <a:spcPct val="90000"/>
              </a:lnSpc>
              <a:spcAft>
                <a:spcPts val="600"/>
              </a:spcAft>
            </a:pPr>
            <a:r>
              <a:rPr lang="en-US" b="0" i="0" u="none" strike="noStrike" baseline="0" dirty="0">
                <a:solidFill>
                  <a:srgbClr val="000000"/>
                </a:solidFill>
                <a:latin typeface="Miso-Light"/>
              </a:rPr>
              <a:t>There are five possible outcomes that you can be given in your performance review:</a:t>
            </a:r>
          </a:p>
          <a:p>
            <a:pPr>
              <a:lnSpc>
                <a:spcPct val="90000"/>
              </a:lnSpc>
              <a:spcAft>
                <a:spcPts val="600"/>
              </a:spcAft>
            </a:pPr>
            <a:endParaRPr lang="en-US" sz="1000" b="0" i="0" u="none" strike="noStrike" baseline="0" dirty="0">
              <a:solidFill>
                <a:srgbClr val="000000"/>
              </a:solidFill>
              <a:latin typeface="Miso-Light"/>
            </a:endParaRPr>
          </a:p>
          <a:p>
            <a:pPr marL="742950" lvl="1" indent="-285750">
              <a:lnSpc>
                <a:spcPct val="90000"/>
              </a:lnSpc>
              <a:spcAft>
                <a:spcPts val="600"/>
              </a:spcAft>
              <a:buFont typeface="Arial" panose="020B0604020202020204" pitchFamily="34" charset="0"/>
              <a:buChar char="•"/>
            </a:pPr>
            <a:r>
              <a:rPr lang="en-US" dirty="0">
                <a:solidFill>
                  <a:srgbClr val="000000"/>
                </a:solidFill>
                <a:latin typeface="Miso-Light"/>
              </a:rPr>
              <a:t>Under Performer		The individual’s results of behaviour are some way off what is expected</a:t>
            </a:r>
          </a:p>
          <a:p>
            <a:pPr marL="742950" lvl="1" indent="-285750">
              <a:lnSpc>
                <a:spcPct val="90000"/>
              </a:lnSpc>
              <a:spcAft>
                <a:spcPts val="600"/>
              </a:spcAft>
              <a:buFont typeface="Arial" panose="020B0604020202020204" pitchFamily="34" charset="0"/>
              <a:buChar char="•"/>
            </a:pPr>
            <a:r>
              <a:rPr lang="en-US" b="0" i="0" u="none" strike="noStrike" baseline="0" dirty="0">
                <a:solidFill>
                  <a:srgbClr val="000000"/>
                </a:solidFill>
                <a:latin typeface="Miso-Light"/>
              </a:rPr>
              <a:t>Developing Performer	The individual needs support and development to help them reach potential</a:t>
            </a:r>
          </a:p>
          <a:p>
            <a:pPr marL="742950" lvl="1" indent="-285750">
              <a:lnSpc>
                <a:spcPct val="90000"/>
              </a:lnSpc>
              <a:spcAft>
                <a:spcPts val="600"/>
              </a:spcAft>
              <a:buFont typeface="Arial" panose="020B0604020202020204" pitchFamily="34" charset="0"/>
              <a:buChar char="•"/>
            </a:pPr>
            <a:r>
              <a:rPr lang="en-US" dirty="0">
                <a:solidFill>
                  <a:srgbClr val="000000"/>
                </a:solidFill>
                <a:latin typeface="Miso-Light"/>
              </a:rPr>
              <a:t>Valued Performer		The individual is a good solid and consistent performer</a:t>
            </a:r>
          </a:p>
          <a:p>
            <a:pPr marL="742950" lvl="1" indent="-285750">
              <a:lnSpc>
                <a:spcPct val="90000"/>
              </a:lnSpc>
              <a:spcAft>
                <a:spcPts val="600"/>
              </a:spcAft>
              <a:buFont typeface="Arial" panose="020B0604020202020204" pitchFamily="34" charset="0"/>
              <a:buChar char="•"/>
            </a:pPr>
            <a:r>
              <a:rPr lang="en-US" b="0" i="0" u="none" strike="noStrike" baseline="0" dirty="0">
                <a:solidFill>
                  <a:srgbClr val="000000"/>
                </a:solidFill>
                <a:latin typeface="Miso-Light"/>
              </a:rPr>
              <a:t>High Performer		The individual consistently outperforms their peers in service and results</a:t>
            </a:r>
          </a:p>
          <a:p>
            <a:pPr marL="742950" lvl="1" indent="-285750">
              <a:lnSpc>
                <a:spcPct val="90000"/>
              </a:lnSpc>
              <a:spcAft>
                <a:spcPts val="600"/>
              </a:spcAft>
              <a:buFont typeface="Arial" panose="020B0604020202020204" pitchFamily="34" charset="0"/>
              <a:buChar char="•"/>
            </a:pPr>
            <a:r>
              <a:rPr lang="en-US" dirty="0">
                <a:solidFill>
                  <a:srgbClr val="000000"/>
                </a:solidFill>
                <a:latin typeface="Miso-Light"/>
              </a:rPr>
              <a:t>Exceptional Performer	The individual is one of the top performers in the company 	</a:t>
            </a:r>
            <a:endParaRPr lang="en-US" b="0" i="0" u="none" strike="noStrike" baseline="0" dirty="0">
              <a:solidFill>
                <a:srgbClr val="000000"/>
              </a:solidFill>
              <a:latin typeface="Miso-Light"/>
            </a:endParaRPr>
          </a:p>
          <a:p>
            <a:pPr>
              <a:lnSpc>
                <a:spcPct val="90000"/>
              </a:lnSpc>
              <a:spcAft>
                <a:spcPts val="600"/>
              </a:spcAft>
            </a:pPr>
            <a:endParaRPr lang="en-US" dirty="0">
              <a:solidFill>
                <a:srgbClr val="000000"/>
              </a:solidFill>
              <a:latin typeface="Miso-Light"/>
            </a:endParaRPr>
          </a:p>
        </p:txBody>
      </p:sp>
      <p:sp>
        <p:nvSpPr>
          <p:cNvPr id="17" name="Rectangle 16">
            <a:extLst>
              <a:ext uri="{FF2B5EF4-FFF2-40B4-BE49-F238E27FC236}">
                <a16:creationId xmlns:a16="http://schemas.microsoft.com/office/drawing/2014/main" id="{153756A0-2ED6-4DA6-ADB3-BC544FD088EB}"/>
              </a:ext>
            </a:extLst>
          </p:cNvPr>
          <p:cNvSpPr/>
          <p:nvPr/>
        </p:nvSpPr>
        <p:spPr>
          <a:xfrm>
            <a:off x="544070" y="3911600"/>
            <a:ext cx="2072130" cy="2286000"/>
          </a:xfrm>
          <a:prstGeom prst="rect">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Under </a:t>
            </a:r>
          </a:p>
          <a:p>
            <a:pPr algn="ctr"/>
            <a:r>
              <a:rPr lang="en-US" sz="2400" b="1" dirty="0"/>
              <a:t>Performer</a:t>
            </a:r>
            <a:endParaRPr lang="en-GB" sz="2400" b="1" dirty="0"/>
          </a:p>
        </p:txBody>
      </p:sp>
      <p:sp>
        <p:nvSpPr>
          <p:cNvPr id="36" name="Rectangle 35">
            <a:extLst>
              <a:ext uri="{FF2B5EF4-FFF2-40B4-BE49-F238E27FC236}">
                <a16:creationId xmlns:a16="http://schemas.microsoft.com/office/drawing/2014/main" id="{66C3BC5C-8E6B-4EB7-A48A-9572069F5A0A}"/>
              </a:ext>
            </a:extLst>
          </p:cNvPr>
          <p:cNvSpPr/>
          <p:nvPr/>
        </p:nvSpPr>
        <p:spPr>
          <a:xfrm>
            <a:off x="2766570" y="3911600"/>
            <a:ext cx="2072130" cy="22860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Developing  </a:t>
            </a:r>
          </a:p>
          <a:p>
            <a:pPr algn="ctr"/>
            <a:r>
              <a:rPr lang="en-US" sz="2400" b="1" dirty="0"/>
              <a:t>Performer</a:t>
            </a:r>
            <a:endParaRPr lang="en-GB" sz="2400" b="1" dirty="0"/>
          </a:p>
        </p:txBody>
      </p:sp>
      <p:sp>
        <p:nvSpPr>
          <p:cNvPr id="37" name="Rectangle 36">
            <a:extLst>
              <a:ext uri="{FF2B5EF4-FFF2-40B4-BE49-F238E27FC236}">
                <a16:creationId xmlns:a16="http://schemas.microsoft.com/office/drawing/2014/main" id="{CFE73BE1-38C8-4B89-9615-AC254551E521}"/>
              </a:ext>
            </a:extLst>
          </p:cNvPr>
          <p:cNvSpPr/>
          <p:nvPr/>
        </p:nvSpPr>
        <p:spPr>
          <a:xfrm>
            <a:off x="4989070" y="3911600"/>
            <a:ext cx="2072130" cy="2286000"/>
          </a:xfrm>
          <a:prstGeom prst="rect">
            <a:avLst/>
          </a:prstGeom>
          <a:solidFill>
            <a:srgbClr val="B4C6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Valued </a:t>
            </a:r>
          </a:p>
          <a:p>
            <a:pPr algn="ctr"/>
            <a:r>
              <a:rPr lang="en-US" sz="2400" b="1" dirty="0"/>
              <a:t>Performer</a:t>
            </a:r>
            <a:endParaRPr lang="en-GB" sz="2400" b="1" dirty="0"/>
          </a:p>
        </p:txBody>
      </p:sp>
      <p:sp>
        <p:nvSpPr>
          <p:cNvPr id="38" name="Rectangle 37">
            <a:extLst>
              <a:ext uri="{FF2B5EF4-FFF2-40B4-BE49-F238E27FC236}">
                <a16:creationId xmlns:a16="http://schemas.microsoft.com/office/drawing/2014/main" id="{47C9070D-43F4-45A4-8AB1-4D1F11FF4A79}"/>
              </a:ext>
            </a:extLst>
          </p:cNvPr>
          <p:cNvSpPr/>
          <p:nvPr/>
        </p:nvSpPr>
        <p:spPr>
          <a:xfrm>
            <a:off x="7211570" y="3896256"/>
            <a:ext cx="2072130" cy="2286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High </a:t>
            </a:r>
          </a:p>
          <a:p>
            <a:pPr algn="ctr"/>
            <a:r>
              <a:rPr lang="en-US" sz="2400" b="1" dirty="0"/>
              <a:t>Performer</a:t>
            </a:r>
            <a:endParaRPr lang="en-GB" sz="2400" b="1" dirty="0"/>
          </a:p>
        </p:txBody>
      </p:sp>
      <p:sp>
        <p:nvSpPr>
          <p:cNvPr id="39" name="Rectangle 38">
            <a:extLst>
              <a:ext uri="{FF2B5EF4-FFF2-40B4-BE49-F238E27FC236}">
                <a16:creationId xmlns:a16="http://schemas.microsoft.com/office/drawing/2014/main" id="{64489436-2D3A-4509-8695-9ABF41EEDD4D}"/>
              </a:ext>
            </a:extLst>
          </p:cNvPr>
          <p:cNvSpPr/>
          <p:nvPr/>
        </p:nvSpPr>
        <p:spPr>
          <a:xfrm>
            <a:off x="9434070" y="3896256"/>
            <a:ext cx="2072130" cy="22860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Exceptional</a:t>
            </a:r>
          </a:p>
          <a:p>
            <a:pPr algn="ctr"/>
            <a:r>
              <a:rPr lang="en-US" sz="2400" b="1" dirty="0"/>
              <a:t>Performer</a:t>
            </a:r>
            <a:endParaRPr lang="en-GB" sz="2400" b="1" dirty="0"/>
          </a:p>
        </p:txBody>
      </p:sp>
    </p:spTree>
    <p:custDataLst>
      <p:tags r:id="rId1"/>
    </p:custDataLst>
    <p:extLst>
      <p:ext uri="{BB962C8B-B14F-4D97-AF65-F5344CB8AC3E}">
        <p14:creationId xmlns:p14="http://schemas.microsoft.com/office/powerpoint/2010/main" val="276933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2" name="Picture 191">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4" name="TextBox 3">
            <a:extLst>
              <a:ext uri="{FF2B5EF4-FFF2-40B4-BE49-F238E27FC236}">
                <a16:creationId xmlns:a16="http://schemas.microsoft.com/office/drawing/2014/main" id="{4C9965F6-A51A-493E-BAE4-8DB3B59E213E}"/>
              </a:ext>
            </a:extLst>
          </p:cNvPr>
          <p:cNvSpPr txBox="1"/>
          <p:nvPr/>
        </p:nvSpPr>
        <p:spPr>
          <a:xfrm>
            <a:off x="721870" y="245147"/>
            <a:ext cx="9004021" cy="131166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dirty="0">
                <a:solidFill>
                  <a:srgbClr val="000000"/>
                </a:solidFill>
                <a:latin typeface="Miso-Light"/>
                <a:ea typeface="+mj-ea"/>
                <a:cs typeface="+mj-cs"/>
              </a:rPr>
              <a:t>Measuring Performance </a:t>
            </a:r>
          </a:p>
        </p:txBody>
      </p:sp>
      <p:grpSp>
        <p:nvGrpSpPr>
          <p:cNvPr id="18" name="Group 17">
            <a:extLst>
              <a:ext uri="{FF2B5EF4-FFF2-40B4-BE49-F238E27FC236}">
                <a16:creationId xmlns:a16="http://schemas.microsoft.com/office/drawing/2014/main" id="{53FB917E-5158-4DC6-997B-58952A5EE3C9}"/>
              </a:ext>
            </a:extLst>
          </p:cNvPr>
          <p:cNvGrpSpPr/>
          <p:nvPr/>
        </p:nvGrpSpPr>
        <p:grpSpPr>
          <a:xfrm>
            <a:off x="4953528" y="1883382"/>
            <a:ext cx="7599844" cy="4648046"/>
            <a:chOff x="546628" y="1674422"/>
            <a:chExt cx="7599844" cy="4648046"/>
          </a:xfrm>
        </p:grpSpPr>
        <p:sp>
          <p:nvSpPr>
            <p:cNvPr id="19" name="Rectangle 18">
              <a:extLst>
                <a:ext uri="{FF2B5EF4-FFF2-40B4-BE49-F238E27FC236}">
                  <a16:creationId xmlns:a16="http://schemas.microsoft.com/office/drawing/2014/main" id="{E56755EC-3FA9-4765-9CA1-C9CAB8542720}"/>
                </a:ext>
              </a:extLst>
            </p:cNvPr>
            <p:cNvSpPr/>
            <p:nvPr/>
          </p:nvSpPr>
          <p:spPr>
            <a:xfrm>
              <a:off x="546628" y="1674422"/>
              <a:ext cx="6775064" cy="4560123"/>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21" name="Chart 20">
              <a:extLst>
                <a:ext uri="{FF2B5EF4-FFF2-40B4-BE49-F238E27FC236}">
                  <a16:creationId xmlns:a16="http://schemas.microsoft.com/office/drawing/2014/main" id="{66AAAB1D-E788-4F39-93D5-8E66996BEECA}"/>
                </a:ext>
              </a:extLst>
            </p:cNvPr>
            <p:cNvGraphicFramePr>
              <a:graphicFrameLocks/>
            </p:cNvGraphicFramePr>
            <p:nvPr>
              <p:extLst>
                <p:ext uri="{D42A27DB-BD31-4B8C-83A1-F6EECF244321}">
                  <p14:modId xmlns:p14="http://schemas.microsoft.com/office/powerpoint/2010/main" val="1762058516"/>
                </p:ext>
              </p:extLst>
            </p:nvPr>
          </p:nvGraphicFramePr>
          <p:xfrm>
            <a:off x="623263" y="1674422"/>
            <a:ext cx="7523209" cy="4648046"/>
          </p:xfrm>
          <a:graphic>
            <a:graphicData uri="http://schemas.openxmlformats.org/drawingml/2006/chart">
              <c:chart xmlns:c="http://schemas.openxmlformats.org/drawingml/2006/chart" xmlns:r="http://schemas.openxmlformats.org/officeDocument/2006/relationships" r:id="rId4"/>
            </a:graphicData>
          </a:graphic>
        </p:graphicFrame>
        <p:cxnSp>
          <p:nvCxnSpPr>
            <p:cNvPr id="22" name="Straight Connector 21">
              <a:extLst>
                <a:ext uri="{FF2B5EF4-FFF2-40B4-BE49-F238E27FC236}">
                  <a16:creationId xmlns:a16="http://schemas.microsoft.com/office/drawing/2014/main" id="{E73B6B2E-A448-46BA-B9AF-59E7DB9E9953}"/>
                </a:ext>
              </a:extLst>
            </p:cNvPr>
            <p:cNvCxnSpPr/>
            <p:nvPr/>
          </p:nvCxnSpPr>
          <p:spPr>
            <a:xfrm>
              <a:off x="1816925" y="1828799"/>
              <a:ext cx="0" cy="3823856"/>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A1CB6FF-DC87-484A-905E-456D8527D9D7}"/>
                </a:ext>
              </a:extLst>
            </p:cNvPr>
            <p:cNvCxnSpPr/>
            <p:nvPr/>
          </p:nvCxnSpPr>
          <p:spPr>
            <a:xfrm>
              <a:off x="2646218" y="1828799"/>
              <a:ext cx="0" cy="3823856"/>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A62C545-BD72-4229-B940-7DABA41EBE70}"/>
                </a:ext>
              </a:extLst>
            </p:cNvPr>
            <p:cNvCxnSpPr/>
            <p:nvPr/>
          </p:nvCxnSpPr>
          <p:spPr>
            <a:xfrm>
              <a:off x="5719948" y="1828799"/>
              <a:ext cx="0" cy="3823856"/>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AD8D7B9-8295-4E98-9750-97F7A534C383}"/>
                </a:ext>
              </a:extLst>
            </p:cNvPr>
            <p:cNvCxnSpPr/>
            <p:nvPr/>
          </p:nvCxnSpPr>
          <p:spPr>
            <a:xfrm>
              <a:off x="6477989" y="1828799"/>
              <a:ext cx="0" cy="3823856"/>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389FC8F-A0C9-4583-A600-22C26490B3ED}"/>
                </a:ext>
              </a:extLst>
            </p:cNvPr>
            <p:cNvSpPr txBox="1"/>
            <p:nvPr/>
          </p:nvSpPr>
          <p:spPr>
            <a:xfrm>
              <a:off x="1282535" y="5355772"/>
              <a:ext cx="534390" cy="380010"/>
            </a:xfrm>
            <a:prstGeom prst="rect">
              <a:avLst/>
            </a:prstGeom>
            <a:noFill/>
          </p:spPr>
          <p:txBody>
            <a:bodyPr wrap="square" rtlCol="0">
              <a:spAutoFit/>
            </a:bodyPr>
            <a:lstStyle/>
            <a:p>
              <a:r>
                <a:rPr lang="en-US" dirty="0"/>
                <a:t>2%</a:t>
              </a:r>
              <a:endParaRPr lang="en-GB" dirty="0"/>
            </a:p>
          </p:txBody>
        </p:sp>
        <p:sp>
          <p:nvSpPr>
            <p:cNvPr id="27" name="TextBox 26">
              <a:extLst>
                <a:ext uri="{FF2B5EF4-FFF2-40B4-BE49-F238E27FC236}">
                  <a16:creationId xmlns:a16="http://schemas.microsoft.com/office/drawing/2014/main" id="{A723B309-D7C9-4022-A047-0E2CB2A70AA0}"/>
                </a:ext>
              </a:extLst>
            </p:cNvPr>
            <p:cNvSpPr txBox="1"/>
            <p:nvPr/>
          </p:nvSpPr>
          <p:spPr>
            <a:xfrm>
              <a:off x="2040574" y="5343897"/>
              <a:ext cx="605637" cy="369332"/>
            </a:xfrm>
            <a:prstGeom prst="rect">
              <a:avLst/>
            </a:prstGeom>
            <a:noFill/>
          </p:spPr>
          <p:txBody>
            <a:bodyPr wrap="square" rtlCol="0">
              <a:spAutoFit/>
            </a:bodyPr>
            <a:lstStyle/>
            <a:p>
              <a:r>
                <a:rPr lang="en-US" dirty="0"/>
                <a:t>14%</a:t>
              </a:r>
              <a:endParaRPr lang="en-GB" dirty="0"/>
            </a:p>
          </p:txBody>
        </p:sp>
        <p:sp>
          <p:nvSpPr>
            <p:cNvPr id="28" name="TextBox 27">
              <a:extLst>
                <a:ext uri="{FF2B5EF4-FFF2-40B4-BE49-F238E27FC236}">
                  <a16:creationId xmlns:a16="http://schemas.microsoft.com/office/drawing/2014/main" id="{A25E23AA-0F7E-4AB1-B69B-B602871EA344}"/>
                </a:ext>
              </a:extLst>
            </p:cNvPr>
            <p:cNvSpPr txBox="1"/>
            <p:nvPr/>
          </p:nvSpPr>
          <p:spPr>
            <a:xfrm>
              <a:off x="3956462" y="5330043"/>
              <a:ext cx="605637" cy="369332"/>
            </a:xfrm>
            <a:prstGeom prst="rect">
              <a:avLst/>
            </a:prstGeom>
            <a:noFill/>
          </p:spPr>
          <p:txBody>
            <a:bodyPr wrap="square" rtlCol="0">
              <a:spAutoFit/>
            </a:bodyPr>
            <a:lstStyle/>
            <a:p>
              <a:r>
                <a:rPr lang="en-US" dirty="0"/>
                <a:t>68%</a:t>
              </a:r>
              <a:endParaRPr lang="en-GB" dirty="0"/>
            </a:p>
          </p:txBody>
        </p:sp>
        <p:sp>
          <p:nvSpPr>
            <p:cNvPr id="29" name="TextBox 28">
              <a:extLst>
                <a:ext uri="{FF2B5EF4-FFF2-40B4-BE49-F238E27FC236}">
                  <a16:creationId xmlns:a16="http://schemas.microsoft.com/office/drawing/2014/main" id="{3A90CB3D-7566-4402-A471-D2C7FB8FC488}"/>
                </a:ext>
              </a:extLst>
            </p:cNvPr>
            <p:cNvSpPr txBox="1"/>
            <p:nvPr/>
          </p:nvSpPr>
          <p:spPr>
            <a:xfrm>
              <a:off x="5866416" y="5330043"/>
              <a:ext cx="605637" cy="369332"/>
            </a:xfrm>
            <a:prstGeom prst="rect">
              <a:avLst/>
            </a:prstGeom>
            <a:noFill/>
          </p:spPr>
          <p:txBody>
            <a:bodyPr wrap="square" rtlCol="0">
              <a:spAutoFit/>
            </a:bodyPr>
            <a:lstStyle/>
            <a:p>
              <a:r>
                <a:rPr lang="en-US" dirty="0"/>
                <a:t>14%</a:t>
              </a:r>
              <a:endParaRPr lang="en-GB" dirty="0"/>
            </a:p>
          </p:txBody>
        </p:sp>
        <p:sp>
          <p:nvSpPr>
            <p:cNvPr id="30" name="TextBox 29">
              <a:extLst>
                <a:ext uri="{FF2B5EF4-FFF2-40B4-BE49-F238E27FC236}">
                  <a16:creationId xmlns:a16="http://schemas.microsoft.com/office/drawing/2014/main" id="{0B3C5DCE-922E-420E-A2CD-BF967182F728}"/>
                </a:ext>
              </a:extLst>
            </p:cNvPr>
            <p:cNvSpPr txBox="1"/>
            <p:nvPr/>
          </p:nvSpPr>
          <p:spPr>
            <a:xfrm>
              <a:off x="6560926" y="5355772"/>
              <a:ext cx="534390" cy="380010"/>
            </a:xfrm>
            <a:prstGeom prst="rect">
              <a:avLst/>
            </a:prstGeom>
            <a:noFill/>
          </p:spPr>
          <p:txBody>
            <a:bodyPr wrap="square" rtlCol="0">
              <a:spAutoFit/>
            </a:bodyPr>
            <a:lstStyle/>
            <a:p>
              <a:r>
                <a:rPr lang="en-US" dirty="0"/>
                <a:t>2%</a:t>
              </a:r>
              <a:endParaRPr lang="en-GB" dirty="0"/>
            </a:p>
          </p:txBody>
        </p:sp>
      </p:grpSp>
      <p:sp>
        <p:nvSpPr>
          <p:cNvPr id="32" name="TextBox 31">
            <a:extLst>
              <a:ext uri="{FF2B5EF4-FFF2-40B4-BE49-F238E27FC236}">
                <a16:creationId xmlns:a16="http://schemas.microsoft.com/office/drawing/2014/main" id="{0379A41D-B723-421F-AF74-0615D5CFC299}"/>
              </a:ext>
            </a:extLst>
          </p:cNvPr>
          <p:cNvSpPr txBox="1"/>
          <p:nvPr/>
        </p:nvSpPr>
        <p:spPr>
          <a:xfrm>
            <a:off x="305242" y="1432943"/>
            <a:ext cx="4517624" cy="5460999"/>
          </a:xfrm>
          <a:prstGeom prst="rect">
            <a:avLst/>
          </a:prstGeom>
        </p:spPr>
        <p:txBody>
          <a:bodyPr vert="horz" lIns="91440" tIns="45720" rIns="91440" bIns="45720" rtlCol="0" anchor="ctr">
            <a:normAutofit lnSpcReduction="10000"/>
          </a:bodyPr>
          <a:lstStyle/>
          <a:p>
            <a:pPr>
              <a:lnSpc>
                <a:spcPct val="90000"/>
              </a:lnSpc>
              <a:spcAft>
                <a:spcPts val="600"/>
              </a:spcAft>
            </a:pPr>
            <a:r>
              <a:rPr lang="en-US" b="0" i="0" u="none" strike="noStrike" baseline="0" dirty="0">
                <a:solidFill>
                  <a:srgbClr val="000000"/>
                </a:solidFill>
                <a:latin typeface="Miso-Light"/>
              </a:rPr>
              <a:t>It is important that managers rate the performance of their employees in a consistent manner, across the business. </a:t>
            </a:r>
          </a:p>
          <a:p>
            <a:pPr>
              <a:lnSpc>
                <a:spcPct val="90000"/>
              </a:lnSpc>
              <a:spcAft>
                <a:spcPts val="600"/>
              </a:spcAft>
            </a:pPr>
            <a:endParaRPr lang="en-US" dirty="0">
              <a:solidFill>
                <a:srgbClr val="000000"/>
              </a:solidFill>
              <a:latin typeface="Miso-Light"/>
            </a:endParaRPr>
          </a:p>
          <a:p>
            <a:pPr>
              <a:lnSpc>
                <a:spcPct val="90000"/>
              </a:lnSpc>
              <a:spcAft>
                <a:spcPts val="600"/>
              </a:spcAft>
            </a:pPr>
            <a:r>
              <a:rPr lang="en-US" dirty="0">
                <a:solidFill>
                  <a:srgbClr val="000000"/>
                </a:solidFill>
                <a:latin typeface="Miso-Light"/>
              </a:rPr>
              <a:t>The information on the following pages help a manager understand what defines a ‘high performer’ and what attributes makes them different from a valued performer. </a:t>
            </a:r>
          </a:p>
          <a:p>
            <a:pPr>
              <a:lnSpc>
                <a:spcPct val="90000"/>
              </a:lnSpc>
              <a:spcAft>
                <a:spcPts val="600"/>
              </a:spcAft>
            </a:pPr>
            <a:endParaRPr lang="en-US" dirty="0">
              <a:solidFill>
                <a:srgbClr val="000000"/>
              </a:solidFill>
              <a:latin typeface="Miso-Light"/>
            </a:endParaRPr>
          </a:p>
          <a:p>
            <a:pPr>
              <a:lnSpc>
                <a:spcPct val="90000"/>
              </a:lnSpc>
              <a:spcAft>
                <a:spcPts val="600"/>
              </a:spcAft>
            </a:pPr>
            <a:r>
              <a:rPr lang="en-US" dirty="0">
                <a:solidFill>
                  <a:srgbClr val="000000"/>
                </a:solidFill>
                <a:latin typeface="Miso-Light"/>
              </a:rPr>
              <a:t>To give further context, the graph to the right is a standard performance rating bell curve. It demonstrates what percentage of employees </a:t>
            </a:r>
            <a:r>
              <a:rPr lang="en-US" u="sng" dirty="0">
                <a:solidFill>
                  <a:srgbClr val="000000"/>
                </a:solidFill>
                <a:latin typeface="Miso-Light"/>
              </a:rPr>
              <a:t>typically</a:t>
            </a:r>
            <a:r>
              <a:rPr lang="en-US" dirty="0">
                <a:solidFill>
                  <a:srgbClr val="000000"/>
                </a:solidFill>
                <a:latin typeface="Miso-Light"/>
              </a:rPr>
              <a:t> receive what performance outcome. For example; 68% of staff are expected to be rated as ‘valued performer’, 14% as a ‘high performer’ and 2% as ‘exceptional performer’.</a:t>
            </a:r>
          </a:p>
          <a:p>
            <a:pPr>
              <a:lnSpc>
                <a:spcPct val="90000"/>
              </a:lnSpc>
              <a:spcAft>
                <a:spcPts val="600"/>
              </a:spcAft>
            </a:pPr>
            <a:endParaRPr lang="en-US" dirty="0">
              <a:solidFill>
                <a:srgbClr val="000000"/>
              </a:solidFill>
              <a:latin typeface="Miso-Light"/>
            </a:endParaRPr>
          </a:p>
          <a:p>
            <a:pPr>
              <a:lnSpc>
                <a:spcPct val="90000"/>
              </a:lnSpc>
              <a:spcAft>
                <a:spcPts val="600"/>
              </a:spcAft>
            </a:pPr>
            <a:r>
              <a:rPr lang="en-US" dirty="0">
                <a:solidFill>
                  <a:srgbClr val="000000"/>
                </a:solidFill>
                <a:latin typeface="Miso-Light"/>
              </a:rPr>
              <a:t>The bell curve is never used to force people into a performance outcome, but does give managers context of what is the ‘norm’.</a:t>
            </a:r>
          </a:p>
        </p:txBody>
      </p:sp>
    </p:spTree>
    <p:custDataLst>
      <p:tags r:id="rId1"/>
    </p:custDataLst>
    <p:extLst>
      <p:ext uri="{BB962C8B-B14F-4D97-AF65-F5344CB8AC3E}">
        <p14:creationId xmlns:p14="http://schemas.microsoft.com/office/powerpoint/2010/main" val="2785432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2" name="Picture 191">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4" name="TextBox 3">
            <a:extLst>
              <a:ext uri="{FF2B5EF4-FFF2-40B4-BE49-F238E27FC236}">
                <a16:creationId xmlns:a16="http://schemas.microsoft.com/office/drawing/2014/main" id="{4C9965F6-A51A-493E-BAE4-8DB3B59E213E}"/>
              </a:ext>
            </a:extLst>
          </p:cNvPr>
          <p:cNvSpPr txBox="1"/>
          <p:nvPr/>
        </p:nvSpPr>
        <p:spPr>
          <a:xfrm>
            <a:off x="721870" y="245147"/>
            <a:ext cx="9004021" cy="131166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dirty="0">
                <a:solidFill>
                  <a:srgbClr val="000000"/>
                </a:solidFill>
                <a:latin typeface="Miso-Light"/>
                <a:ea typeface="+mj-ea"/>
                <a:cs typeface="+mj-cs"/>
              </a:rPr>
              <a:t>Measuring Performance </a:t>
            </a:r>
          </a:p>
        </p:txBody>
      </p:sp>
      <p:sp>
        <p:nvSpPr>
          <p:cNvPr id="32" name="TextBox 31">
            <a:extLst>
              <a:ext uri="{FF2B5EF4-FFF2-40B4-BE49-F238E27FC236}">
                <a16:creationId xmlns:a16="http://schemas.microsoft.com/office/drawing/2014/main" id="{0379A41D-B723-421F-AF74-0615D5CFC299}"/>
              </a:ext>
            </a:extLst>
          </p:cNvPr>
          <p:cNvSpPr txBox="1"/>
          <p:nvPr/>
        </p:nvSpPr>
        <p:spPr>
          <a:xfrm>
            <a:off x="347865" y="2637561"/>
            <a:ext cx="4242252" cy="1311664"/>
          </a:xfrm>
          <a:prstGeom prst="rect">
            <a:avLst/>
          </a:prstGeom>
        </p:spPr>
        <p:txBody>
          <a:bodyPr vert="horz" lIns="91440" tIns="45720" rIns="91440" bIns="45720" rtlCol="0" anchor="ctr">
            <a:normAutofit/>
          </a:bodyPr>
          <a:lstStyle/>
          <a:p>
            <a:pPr>
              <a:lnSpc>
                <a:spcPct val="90000"/>
              </a:lnSpc>
              <a:spcAft>
                <a:spcPts val="600"/>
              </a:spcAft>
            </a:pPr>
            <a:r>
              <a:rPr lang="en-US" b="0" i="0" u="none" strike="noStrike" baseline="0" dirty="0">
                <a:solidFill>
                  <a:srgbClr val="000000"/>
                </a:solidFill>
                <a:latin typeface="Miso-Light"/>
              </a:rPr>
              <a:t>For context, the table below </a:t>
            </a:r>
            <a:r>
              <a:rPr lang="en-US" dirty="0">
                <a:solidFill>
                  <a:srgbClr val="000000"/>
                </a:solidFill>
                <a:latin typeface="Miso-Light"/>
              </a:rPr>
              <a:t>lists </a:t>
            </a:r>
            <a:r>
              <a:rPr lang="en-US" b="0" i="0" u="none" strike="noStrike" baseline="0" dirty="0">
                <a:solidFill>
                  <a:srgbClr val="000000"/>
                </a:solidFill>
                <a:latin typeface="Miso-Light"/>
              </a:rPr>
              <a:t>the number of employees typically expected to receive each performance outcome (</a:t>
            </a:r>
            <a:r>
              <a:rPr lang="en-US" dirty="0">
                <a:solidFill>
                  <a:srgbClr val="000000"/>
                </a:solidFill>
                <a:latin typeface="Miso-Light"/>
              </a:rPr>
              <a:t>based on 1,500 employees within O&amp;CC).</a:t>
            </a:r>
            <a:endParaRPr lang="en-US" b="0" i="0" u="none" strike="noStrike" baseline="0" dirty="0">
              <a:solidFill>
                <a:srgbClr val="000000"/>
              </a:solidFill>
              <a:latin typeface="Miso-Light"/>
            </a:endParaRPr>
          </a:p>
          <a:p>
            <a:pPr>
              <a:lnSpc>
                <a:spcPct val="90000"/>
              </a:lnSpc>
              <a:spcAft>
                <a:spcPts val="600"/>
              </a:spcAft>
            </a:pPr>
            <a:endParaRPr lang="en-US" dirty="0">
              <a:solidFill>
                <a:srgbClr val="000000"/>
              </a:solidFill>
              <a:latin typeface="Miso-Light"/>
            </a:endParaRPr>
          </a:p>
        </p:txBody>
      </p:sp>
      <p:graphicFrame>
        <p:nvGraphicFramePr>
          <p:cNvPr id="17" name="Table 16">
            <a:extLst>
              <a:ext uri="{FF2B5EF4-FFF2-40B4-BE49-F238E27FC236}">
                <a16:creationId xmlns:a16="http://schemas.microsoft.com/office/drawing/2014/main" id="{DF63D8E0-9822-4197-9799-BFB3D35118AA}"/>
              </a:ext>
            </a:extLst>
          </p:cNvPr>
          <p:cNvGraphicFramePr>
            <a:graphicFrameLocks noGrp="1"/>
          </p:cNvGraphicFramePr>
          <p:nvPr>
            <p:extLst>
              <p:ext uri="{D42A27DB-BD31-4B8C-83A1-F6EECF244321}">
                <p14:modId xmlns:p14="http://schemas.microsoft.com/office/powerpoint/2010/main" val="1845579602"/>
              </p:ext>
            </p:extLst>
          </p:nvPr>
        </p:nvGraphicFramePr>
        <p:xfrm>
          <a:off x="378185" y="3949225"/>
          <a:ext cx="4467007" cy="2494280"/>
        </p:xfrm>
        <a:graphic>
          <a:graphicData uri="http://schemas.openxmlformats.org/drawingml/2006/table">
            <a:tbl>
              <a:tblPr firstRow="1" bandRow="1">
                <a:tableStyleId>{5C22544A-7EE6-4342-B048-85BDC9FD1C3A}</a:tableStyleId>
              </a:tblPr>
              <a:tblGrid>
                <a:gridCol w="1923638">
                  <a:extLst>
                    <a:ext uri="{9D8B030D-6E8A-4147-A177-3AD203B41FA5}">
                      <a16:colId xmlns:a16="http://schemas.microsoft.com/office/drawing/2014/main" val="364173317"/>
                    </a:ext>
                  </a:extLst>
                </a:gridCol>
                <a:gridCol w="1333500">
                  <a:extLst>
                    <a:ext uri="{9D8B030D-6E8A-4147-A177-3AD203B41FA5}">
                      <a16:colId xmlns:a16="http://schemas.microsoft.com/office/drawing/2014/main" val="449616356"/>
                    </a:ext>
                  </a:extLst>
                </a:gridCol>
                <a:gridCol w="1209869">
                  <a:extLst>
                    <a:ext uri="{9D8B030D-6E8A-4147-A177-3AD203B41FA5}">
                      <a16:colId xmlns:a16="http://schemas.microsoft.com/office/drawing/2014/main" val="3912317284"/>
                    </a:ext>
                  </a:extLst>
                </a:gridCol>
              </a:tblGrid>
              <a:tr h="370840">
                <a:tc>
                  <a:txBody>
                    <a:bodyPr/>
                    <a:lstStyle/>
                    <a:p>
                      <a:pPr algn="ctr"/>
                      <a:r>
                        <a:rPr lang="en-US" dirty="0"/>
                        <a:t>Performance Outcome</a:t>
                      </a:r>
                      <a:endParaRPr lang="en-GB" dirty="0"/>
                    </a:p>
                  </a:txBody>
                  <a:tcPr/>
                </a:tc>
                <a:tc>
                  <a:txBody>
                    <a:bodyPr/>
                    <a:lstStyle/>
                    <a:p>
                      <a:pPr algn="ctr"/>
                      <a:r>
                        <a:rPr lang="en-US" dirty="0"/>
                        <a:t>% of Employees</a:t>
                      </a:r>
                      <a:endParaRPr lang="en-GB" dirty="0"/>
                    </a:p>
                  </a:txBody>
                  <a:tcPr/>
                </a:tc>
                <a:tc>
                  <a:txBody>
                    <a:bodyPr/>
                    <a:lstStyle/>
                    <a:p>
                      <a:pPr algn="ctr"/>
                      <a:r>
                        <a:rPr lang="en-US" dirty="0"/>
                        <a:t>Number of employees</a:t>
                      </a:r>
                      <a:endParaRPr lang="en-GB" dirty="0"/>
                    </a:p>
                  </a:txBody>
                  <a:tcPr/>
                </a:tc>
                <a:extLst>
                  <a:ext uri="{0D108BD9-81ED-4DB2-BD59-A6C34878D82A}">
                    <a16:rowId xmlns:a16="http://schemas.microsoft.com/office/drawing/2014/main" val="1437447683"/>
                  </a:ext>
                </a:extLst>
              </a:tr>
              <a:tr h="370840">
                <a:tc>
                  <a:txBody>
                    <a:bodyPr/>
                    <a:lstStyle/>
                    <a:p>
                      <a:r>
                        <a:rPr lang="en-US" sz="1500" dirty="0"/>
                        <a:t>Under performer</a:t>
                      </a:r>
                      <a:endParaRPr lang="en-GB" sz="1500" dirty="0"/>
                    </a:p>
                  </a:txBody>
                  <a:tcPr/>
                </a:tc>
                <a:tc>
                  <a:txBody>
                    <a:bodyPr/>
                    <a:lstStyle/>
                    <a:p>
                      <a:pPr algn="ctr"/>
                      <a:r>
                        <a:rPr lang="en-US" sz="1600" dirty="0"/>
                        <a:t>2%</a:t>
                      </a:r>
                      <a:endParaRPr lang="en-GB" sz="1600" dirty="0"/>
                    </a:p>
                  </a:txBody>
                  <a:tcPr/>
                </a:tc>
                <a:tc>
                  <a:txBody>
                    <a:bodyPr/>
                    <a:lstStyle/>
                    <a:p>
                      <a:r>
                        <a:rPr lang="en-US" sz="1600" dirty="0"/>
                        <a:t>30</a:t>
                      </a:r>
                      <a:endParaRPr lang="en-GB" sz="1600" dirty="0"/>
                    </a:p>
                  </a:txBody>
                  <a:tcPr/>
                </a:tc>
                <a:extLst>
                  <a:ext uri="{0D108BD9-81ED-4DB2-BD59-A6C34878D82A}">
                    <a16:rowId xmlns:a16="http://schemas.microsoft.com/office/drawing/2014/main" val="1419622242"/>
                  </a:ext>
                </a:extLst>
              </a:tr>
              <a:tr h="370840">
                <a:tc>
                  <a:txBody>
                    <a:bodyPr/>
                    <a:lstStyle/>
                    <a:p>
                      <a:r>
                        <a:rPr lang="en-US" sz="1500" dirty="0"/>
                        <a:t>Developing Performer</a:t>
                      </a:r>
                      <a:endParaRPr lang="en-GB" sz="1500" dirty="0"/>
                    </a:p>
                  </a:txBody>
                  <a:tcPr/>
                </a:tc>
                <a:tc>
                  <a:txBody>
                    <a:bodyPr/>
                    <a:lstStyle/>
                    <a:p>
                      <a:pPr algn="ctr"/>
                      <a:r>
                        <a:rPr lang="en-US" sz="1600" dirty="0"/>
                        <a:t>14%</a:t>
                      </a:r>
                      <a:endParaRPr lang="en-GB" sz="1600" dirty="0"/>
                    </a:p>
                  </a:txBody>
                  <a:tcPr/>
                </a:tc>
                <a:tc>
                  <a:txBody>
                    <a:bodyPr/>
                    <a:lstStyle/>
                    <a:p>
                      <a:r>
                        <a:rPr lang="en-US" sz="1600" dirty="0"/>
                        <a:t>210</a:t>
                      </a:r>
                      <a:endParaRPr lang="en-GB" sz="1600" dirty="0"/>
                    </a:p>
                  </a:txBody>
                  <a:tcPr/>
                </a:tc>
                <a:extLst>
                  <a:ext uri="{0D108BD9-81ED-4DB2-BD59-A6C34878D82A}">
                    <a16:rowId xmlns:a16="http://schemas.microsoft.com/office/drawing/2014/main" val="1786277884"/>
                  </a:ext>
                </a:extLst>
              </a:tr>
              <a:tr h="370840">
                <a:tc>
                  <a:txBody>
                    <a:bodyPr/>
                    <a:lstStyle/>
                    <a:p>
                      <a:r>
                        <a:rPr lang="en-US" sz="1500" dirty="0"/>
                        <a:t>Valued Performer</a:t>
                      </a:r>
                      <a:endParaRPr lang="en-GB" sz="1500" dirty="0"/>
                    </a:p>
                  </a:txBody>
                  <a:tcPr/>
                </a:tc>
                <a:tc>
                  <a:txBody>
                    <a:bodyPr/>
                    <a:lstStyle/>
                    <a:p>
                      <a:pPr algn="ctr"/>
                      <a:r>
                        <a:rPr lang="en-US" sz="1600" dirty="0"/>
                        <a:t>68%</a:t>
                      </a:r>
                      <a:endParaRPr lang="en-GB" sz="1600" dirty="0"/>
                    </a:p>
                  </a:txBody>
                  <a:tcPr/>
                </a:tc>
                <a:tc>
                  <a:txBody>
                    <a:bodyPr/>
                    <a:lstStyle/>
                    <a:p>
                      <a:r>
                        <a:rPr lang="en-US" sz="1600" dirty="0"/>
                        <a:t>1,020</a:t>
                      </a:r>
                      <a:endParaRPr lang="en-GB" sz="1600" dirty="0"/>
                    </a:p>
                  </a:txBody>
                  <a:tcPr/>
                </a:tc>
                <a:extLst>
                  <a:ext uri="{0D108BD9-81ED-4DB2-BD59-A6C34878D82A}">
                    <a16:rowId xmlns:a16="http://schemas.microsoft.com/office/drawing/2014/main" val="1989442347"/>
                  </a:ext>
                </a:extLst>
              </a:tr>
              <a:tr h="370840">
                <a:tc>
                  <a:txBody>
                    <a:bodyPr/>
                    <a:lstStyle/>
                    <a:p>
                      <a:r>
                        <a:rPr lang="en-US" sz="1500" dirty="0"/>
                        <a:t>High Performer</a:t>
                      </a:r>
                      <a:endParaRPr lang="en-GB" sz="1500" dirty="0"/>
                    </a:p>
                  </a:txBody>
                  <a:tcPr/>
                </a:tc>
                <a:tc>
                  <a:txBody>
                    <a:bodyPr/>
                    <a:lstStyle/>
                    <a:p>
                      <a:pPr algn="ctr"/>
                      <a:r>
                        <a:rPr lang="en-US" sz="1600" dirty="0"/>
                        <a:t>14%</a:t>
                      </a:r>
                      <a:endParaRPr lang="en-GB" sz="1600" dirty="0"/>
                    </a:p>
                  </a:txBody>
                  <a:tcPr/>
                </a:tc>
                <a:tc>
                  <a:txBody>
                    <a:bodyPr/>
                    <a:lstStyle/>
                    <a:p>
                      <a:r>
                        <a:rPr lang="en-US" sz="1600" dirty="0"/>
                        <a:t>210</a:t>
                      </a:r>
                      <a:endParaRPr lang="en-GB" sz="1600" dirty="0"/>
                    </a:p>
                  </a:txBody>
                  <a:tcPr/>
                </a:tc>
                <a:extLst>
                  <a:ext uri="{0D108BD9-81ED-4DB2-BD59-A6C34878D82A}">
                    <a16:rowId xmlns:a16="http://schemas.microsoft.com/office/drawing/2014/main" val="4072101396"/>
                  </a:ext>
                </a:extLst>
              </a:tr>
              <a:tr h="370840">
                <a:tc>
                  <a:txBody>
                    <a:bodyPr/>
                    <a:lstStyle/>
                    <a:p>
                      <a:r>
                        <a:rPr lang="en-US" sz="1500" dirty="0"/>
                        <a:t>Exceptional Performer</a:t>
                      </a:r>
                      <a:endParaRPr lang="en-GB" sz="1500" dirty="0"/>
                    </a:p>
                  </a:txBody>
                  <a:tcPr/>
                </a:tc>
                <a:tc>
                  <a:txBody>
                    <a:bodyPr/>
                    <a:lstStyle/>
                    <a:p>
                      <a:pPr algn="ctr"/>
                      <a:r>
                        <a:rPr lang="en-US" sz="1600" dirty="0"/>
                        <a:t>2%</a:t>
                      </a:r>
                      <a:endParaRPr lang="en-GB" sz="1600" dirty="0"/>
                    </a:p>
                  </a:txBody>
                  <a:tcPr/>
                </a:tc>
                <a:tc>
                  <a:txBody>
                    <a:bodyPr/>
                    <a:lstStyle/>
                    <a:p>
                      <a:r>
                        <a:rPr lang="en-US" sz="1600" dirty="0"/>
                        <a:t>30</a:t>
                      </a:r>
                      <a:endParaRPr lang="en-GB" sz="1600" dirty="0"/>
                    </a:p>
                  </a:txBody>
                  <a:tcPr/>
                </a:tc>
                <a:extLst>
                  <a:ext uri="{0D108BD9-81ED-4DB2-BD59-A6C34878D82A}">
                    <a16:rowId xmlns:a16="http://schemas.microsoft.com/office/drawing/2014/main" val="2950240807"/>
                  </a:ext>
                </a:extLst>
              </a:tr>
            </a:tbl>
          </a:graphicData>
        </a:graphic>
      </p:graphicFrame>
      <p:grpSp>
        <p:nvGrpSpPr>
          <p:cNvPr id="20" name="Group 19">
            <a:extLst>
              <a:ext uri="{FF2B5EF4-FFF2-40B4-BE49-F238E27FC236}">
                <a16:creationId xmlns:a16="http://schemas.microsoft.com/office/drawing/2014/main" id="{0056672B-2732-4DA5-8711-CDFE4D9EE20F}"/>
              </a:ext>
            </a:extLst>
          </p:cNvPr>
          <p:cNvGrpSpPr/>
          <p:nvPr/>
        </p:nvGrpSpPr>
        <p:grpSpPr>
          <a:xfrm>
            <a:off x="4953528" y="1883382"/>
            <a:ext cx="7599844" cy="4648046"/>
            <a:chOff x="546628" y="1674422"/>
            <a:chExt cx="7599844" cy="4648046"/>
          </a:xfrm>
        </p:grpSpPr>
        <p:sp>
          <p:nvSpPr>
            <p:cNvPr id="31" name="Rectangle 30">
              <a:extLst>
                <a:ext uri="{FF2B5EF4-FFF2-40B4-BE49-F238E27FC236}">
                  <a16:creationId xmlns:a16="http://schemas.microsoft.com/office/drawing/2014/main" id="{35EC5C11-EA48-421A-BB6E-B8166C75E915}"/>
                </a:ext>
              </a:extLst>
            </p:cNvPr>
            <p:cNvSpPr/>
            <p:nvPr/>
          </p:nvSpPr>
          <p:spPr>
            <a:xfrm>
              <a:off x="546628" y="1674422"/>
              <a:ext cx="6775064" cy="4560123"/>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3" name="Chart 32">
              <a:extLst>
                <a:ext uri="{FF2B5EF4-FFF2-40B4-BE49-F238E27FC236}">
                  <a16:creationId xmlns:a16="http://schemas.microsoft.com/office/drawing/2014/main" id="{B01E62B9-E610-486C-B0F7-6646CD7A8EDD}"/>
                </a:ext>
              </a:extLst>
            </p:cNvPr>
            <p:cNvGraphicFramePr>
              <a:graphicFrameLocks/>
            </p:cNvGraphicFramePr>
            <p:nvPr>
              <p:extLst>
                <p:ext uri="{D42A27DB-BD31-4B8C-83A1-F6EECF244321}">
                  <p14:modId xmlns:p14="http://schemas.microsoft.com/office/powerpoint/2010/main" val="1634260727"/>
                </p:ext>
              </p:extLst>
            </p:nvPr>
          </p:nvGraphicFramePr>
          <p:xfrm>
            <a:off x="623263" y="1674422"/>
            <a:ext cx="7523209" cy="4648046"/>
          </p:xfrm>
          <a:graphic>
            <a:graphicData uri="http://schemas.openxmlformats.org/drawingml/2006/chart">
              <c:chart xmlns:c="http://schemas.openxmlformats.org/drawingml/2006/chart" xmlns:r="http://schemas.openxmlformats.org/officeDocument/2006/relationships" r:id="rId4"/>
            </a:graphicData>
          </a:graphic>
        </p:graphicFrame>
        <p:cxnSp>
          <p:nvCxnSpPr>
            <p:cNvPr id="34" name="Straight Connector 33">
              <a:extLst>
                <a:ext uri="{FF2B5EF4-FFF2-40B4-BE49-F238E27FC236}">
                  <a16:creationId xmlns:a16="http://schemas.microsoft.com/office/drawing/2014/main" id="{965CB66F-6B91-482C-9A73-BD8B23ED1C29}"/>
                </a:ext>
              </a:extLst>
            </p:cNvPr>
            <p:cNvCxnSpPr/>
            <p:nvPr/>
          </p:nvCxnSpPr>
          <p:spPr>
            <a:xfrm>
              <a:off x="1816925" y="1828799"/>
              <a:ext cx="0" cy="3823856"/>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2EC3FB8-5C27-4965-A85C-50E59D0BF613}"/>
                </a:ext>
              </a:extLst>
            </p:cNvPr>
            <p:cNvCxnSpPr/>
            <p:nvPr/>
          </p:nvCxnSpPr>
          <p:spPr>
            <a:xfrm>
              <a:off x="2646218" y="1828799"/>
              <a:ext cx="0" cy="3823856"/>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CD09F0F-577D-4776-95CB-A17D4A48B96C}"/>
                </a:ext>
              </a:extLst>
            </p:cNvPr>
            <p:cNvCxnSpPr/>
            <p:nvPr/>
          </p:nvCxnSpPr>
          <p:spPr>
            <a:xfrm>
              <a:off x="5719948" y="1828799"/>
              <a:ext cx="0" cy="3823856"/>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B93B566-F60C-46E9-9F25-E027CA07A41B}"/>
                </a:ext>
              </a:extLst>
            </p:cNvPr>
            <p:cNvCxnSpPr/>
            <p:nvPr/>
          </p:nvCxnSpPr>
          <p:spPr>
            <a:xfrm>
              <a:off x="6477989" y="1828799"/>
              <a:ext cx="0" cy="3823856"/>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ED563BA-7745-469D-A5B1-4EC24BC52C21}"/>
                </a:ext>
              </a:extLst>
            </p:cNvPr>
            <p:cNvSpPr txBox="1"/>
            <p:nvPr/>
          </p:nvSpPr>
          <p:spPr>
            <a:xfrm>
              <a:off x="1282535" y="5355772"/>
              <a:ext cx="534390" cy="380010"/>
            </a:xfrm>
            <a:prstGeom prst="rect">
              <a:avLst/>
            </a:prstGeom>
            <a:noFill/>
          </p:spPr>
          <p:txBody>
            <a:bodyPr wrap="square" rtlCol="0">
              <a:spAutoFit/>
            </a:bodyPr>
            <a:lstStyle/>
            <a:p>
              <a:r>
                <a:rPr lang="en-US" dirty="0"/>
                <a:t>2%</a:t>
              </a:r>
              <a:endParaRPr lang="en-GB" dirty="0"/>
            </a:p>
          </p:txBody>
        </p:sp>
        <p:sp>
          <p:nvSpPr>
            <p:cNvPr id="39" name="TextBox 38">
              <a:extLst>
                <a:ext uri="{FF2B5EF4-FFF2-40B4-BE49-F238E27FC236}">
                  <a16:creationId xmlns:a16="http://schemas.microsoft.com/office/drawing/2014/main" id="{184FEFA5-2909-4AAB-B988-81FF363A37E3}"/>
                </a:ext>
              </a:extLst>
            </p:cNvPr>
            <p:cNvSpPr txBox="1"/>
            <p:nvPr/>
          </p:nvSpPr>
          <p:spPr>
            <a:xfrm>
              <a:off x="2040574" y="5343897"/>
              <a:ext cx="605637" cy="369332"/>
            </a:xfrm>
            <a:prstGeom prst="rect">
              <a:avLst/>
            </a:prstGeom>
            <a:noFill/>
          </p:spPr>
          <p:txBody>
            <a:bodyPr wrap="square" rtlCol="0">
              <a:spAutoFit/>
            </a:bodyPr>
            <a:lstStyle/>
            <a:p>
              <a:r>
                <a:rPr lang="en-US" dirty="0"/>
                <a:t>14%</a:t>
              </a:r>
              <a:endParaRPr lang="en-GB" dirty="0"/>
            </a:p>
          </p:txBody>
        </p:sp>
        <p:sp>
          <p:nvSpPr>
            <p:cNvPr id="40" name="TextBox 39">
              <a:extLst>
                <a:ext uri="{FF2B5EF4-FFF2-40B4-BE49-F238E27FC236}">
                  <a16:creationId xmlns:a16="http://schemas.microsoft.com/office/drawing/2014/main" id="{F055170B-073B-42DB-94FD-02FA34A65873}"/>
                </a:ext>
              </a:extLst>
            </p:cNvPr>
            <p:cNvSpPr txBox="1"/>
            <p:nvPr/>
          </p:nvSpPr>
          <p:spPr>
            <a:xfrm>
              <a:off x="3956462" y="5330043"/>
              <a:ext cx="605637" cy="369332"/>
            </a:xfrm>
            <a:prstGeom prst="rect">
              <a:avLst/>
            </a:prstGeom>
            <a:noFill/>
          </p:spPr>
          <p:txBody>
            <a:bodyPr wrap="square" rtlCol="0">
              <a:spAutoFit/>
            </a:bodyPr>
            <a:lstStyle/>
            <a:p>
              <a:r>
                <a:rPr lang="en-US" dirty="0"/>
                <a:t>68%</a:t>
              </a:r>
              <a:endParaRPr lang="en-GB" dirty="0"/>
            </a:p>
          </p:txBody>
        </p:sp>
        <p:sp>
          <p:nvSpPr>
            <p:cNvPr id="41" name="TextBox 40">
              <a:extLst>
                <a:ext uri="{FF2B5EF4-FFF2-40B4-BE49-F238E27FC236}">
                  <a16:creationId xmlns:a16="http://schemas.microsoft.com/office/drawing/2014/main" id="{1198269F-50A6-4411-A5D5-3B3521E1DCC9}"/>
                </a:ext>
              </a:extLst>
            </p:cNvPr>
            <p:cNvSpPr txBox="1"/>
            <p:nvPr/>
          </p:nvSpPr>
          <p:spPr>
            <a:xfrm>
              <a:off x="5866416" y="5330043"/>
              <a:ext cx="605637" cy="369332"/>
            </a:xfrm>
            <a:prstGeom prst="rect">
              <a:avLst/>
            </a:prstGeom>
            <a:noFill/>
          </p:spPr>
          <p:txBody>
            <a:bodyPr wrap="square" rtlCol="0">
              <a:spAutoFit/>
            </a:bodyPr>
            <a:lstStyle/>
            <a:p>
              <a:r>
                <a:rPr lang="en-US" dirty="0"/>
                <a:t>14%</a:t>
              </a:r>
              <a:endParaRPr lang="en-GB" dirty="0"/>
            </a:p>
          </p:txBody>
        </p:sp>
        <p:sp>
          <p:nvSpPr>
            <p:cNvPr id="42" name="TextBox 41">
              <a:extLst>
                <a:ext uri="{FF2B5EF4-FFF2-40B4-BE49-F238E27FC236}">
                  <a16:creationId xmlns:a16="http://schemas.microsoft.com/office/drawing/2014/main" id="{2E7BD16D-5F58-41C5-A262-2F4D56B51CB7}"/>
                </a:ext>
              </a:extLst>
            </p:cNvPr>
            <p:cNvSpPr txBox="1"/>
            <p:nvPr/>
          </p:nvSpPr>
          <p:spPr>
            <a:xfrm>
              <a:off x="6560926" y="5355772"/>
              <a:ext cx="534390" cy="380010"/>
            </a:xfrm>
            <a:prstGeom prst="rect">
              <a:avLst/>
            </a:prstGeom>
            <a:noFill/>
          </p:spPr>
          <p:txBody>
            <a:bodyPr wrap="square" rtlCol="0">
              <a:spAutoFit/>
            </a:bodyPr>
            <a:lstStyle/>
            <a:p>
              <a:r>
                <a:rPr lang="en-US" dirty="0"/>
                <a:t>2%</a:t>
              </a:r>
              <a:endParaRPr lang="en-GB" dirty="0"/>
            </a:p>
          </p:txBody>
        </p:sp>
      </p:grpSp>
    </p:spTree>
    <p:custDataLst>
      <p:tags r:id="rId1"/>
    </p:custDataLst>
    <p:extLst>
      <p:ext uri="{BB962C8B-B14F-4D97-AF65-F5344CB8AC3E}">
        <p14:creationId xmlns:p14="http://schemas.microsoft.com/office/powerpoint/2010/main" val="2829475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DB246C-0105-41DF-B387-1A28C8DD9F0D}"/>
              </a:ext>
            </a:extLst>
          </p:cNvPr>
          <p:cNvSpPr txBox="1"/>
          <p:nvPr/>
        </p:nvSpPr>
        <p:spPr>
          <a:xfrm>
            <a:off x="349125" y="478502"/>
            <a:ext cx="3631096" cy="769441"/>
          </a:xfrm>
          <a:prstGeom prst="rect">
            <a:avLst/>
          </a:prstGeom>
          <a:noFill/>
        </p:spPr>
        <p:txBody>
          <a:bodyPr wrap="square" rtlCol="0">
            <a:spAutoFit/>
          </a:bodyPr>
          <a:lstStyle/>
          <a:p>
            <a:r>
              <a:rPr lang="en-GB" sz="4400" dirty="0">
                <a:latin typeface="Miso-Light"/>
                <a:cs typeface="Arial" panose="020B0604020202020204" pitchFamily="34" charset="0"/>
              </a:rPr>
              <a:t>Contents</a:t>
            </a:r>
          </a:p>
        </p:txBody>
      </p:sp>
      <p:sp>
        <p:nvSpPr>
          <p:cNvPr id="5" name="TextBox 4">
            <a:extLst>
              <a:ext uri="{FF2B5EF4-FFF2-40B4-BE49-F238E27FC236}">
                <a16:creationId xmlns:a16="http://schemas.microsoft.com/office/drawing/2014/main" id="{1082D6CD-9388-4255-B897-EF2C2E290848}"/>
              </a:ext>
            </a:extLst>
          </p:cNvPr>
          <p:cNvSpPr txBox="1"/>
          <p:nvPr/>
        </p:nvSpPr>
        <p:spPr>
          <a:xfrm>
            <a:off x="3522580" y="847683"/>
            <a:ext cx="7928810" cy="6119624"/>
          </a:xfrm>
          <a:prstGeom prst="rect">
            <a:avLst/>
          </a:prstGeom>
          <a:noFill/>
        </p:spPr>
        <p:txBody>
          <a:bodyPr wrap="square" rtlCol="0">
            <a:spAutoFit/>
          </a:bodyPr>
          <a:lstStyle/>
          <a:p>
            <a:pPr marL="342900" indent="-342900">
              <a:spcAft>
                <a:spcPts val="200"/>
              </a:spcAft>
              <a:buAutoNum type="arabicPeriod"/>
            </a:pPr>
            <a:r>
              <a:rPr lang="en-GB" dirty="0">
                <a:latin typeface="Miso-Light"/>
              </a:rPr>
              <a:t>Dear colleagues………………………………………………………………………………………………. </a:t>
            </a:r>
          </a:p>
          <a:p>
            <a:pPr marL="342900" indent="-342900">
              <a:spcAft>
                <a:spcPts val="200"/>
              </a:spcAft>
              <a:buFontTx/>
              <a:buAutoNum type="arabicPeriod"/>
            </a:pPr>
            <a:r>
              <a:rPr lang="en-GB" dirty="0">
                <a:latin typeface="Miso-Light"/>
              </a:rPr>
              <a:t>Your Performance Review……………………………………………………………………………….. </a:t>
            </a:r>
          </a:p>
          <a:p>
            <a:pPr marL="342900" indent="-342900">
              <a:spcAft>
                <a:spcPts val="200"/>
              </a:spcAft>
              <a:buFontTx/>
              <a:buAutoNum type="arabicPeriod"/>
            </a:pPr>
            <a:r>
              <a:rPr lang="en-GB" dirty="0">
                <a:latin typeface="Miso-Light"/>
              </a:rPr>
              <a:t>What to Expect……………………………………………………………………………………………….. </a:t>
            </a:r>
          </a:p>
          <a:p>
            <a:pPr marL="342900" indent="-342900">
              <a:spcAft>
                <a:spcPts val="200"/>
              </a:spcAft>
              <a:buFontTx/>
              <a:buAutoNum type="arabicPeriod"/>
            </a:pPr>
            <a:r>
              <a:rPr lang="en-GB" dirty="0">
                <a:latin typeface="Miso-Light"/>
              </a:rPr>
              <a:t>Who does what………………………………………………………………………………………………. </a:t>
            </a:r>
          </a:p>
          <a:p>
            <a:pPr marL="342900" indent="-342900">
              <a:spcAft>
                <a:spcPts val="200"/>
              </a:spcAft>
              <a:buFontTx/>
              <a:buAutoNum type="arabicPeriod"/>
            </a:pPr>
            <a:r>
              <a:rPr lang="en-GB" dirty="0">
                <a:latin typeface="Miso-Light"/>
              </a:rPr>
              <a:t>Overview of the Process………………………………………………………………………………….. </a:t>
            </a:r>
          </a:p>
          <a:p>
            <a:pPr marL="342900" indent="-342900">
              <a:spcAft>
                <a:spcPts val="200"/>
              </a:spcAft>
              <a:buFontTx/>
              <a:buAutoNum type="arabicPeriod"/>
            </a:pPr>
            <a:r>
              <a:rPr lang="en-GB" dirty="0">
                <a:latin typeface="Miso-Light"/>
              </a:rPr>
              <a:t>Step by Step guide…………………………………………………………………………………………… </a:t>
            </a:r>
          </a:p>
          <a:p>
            <a:pPr marL="742950" lvl="1" indent="-285750">
              <a:spcAft>
                <a:spcPts val="200"/>
              </a:spcAft>
              <a:buFont typeface="Arial" panose="020B0604020202020204" pitchFamily="34" charset="0"/>
              <a:buChar char="•"/>
            </a:pPr>
            <a:r>
              <a:rPr lang="en-GB" dirty="0">
                <a:latin typeface="Miso-Light"/>
              </a:rPr>
              <a:t>Annual business and Team Priorities</a:t>
            </a:r>
          </a:p>
          <a:p>
            <a:pPr marL="742950" lvl="1" indent="-285750">
              <a:spcAft>
                <a:spcPts val="200"/>
              </a:spcAft>
              <a:buFont typeface="Arial" panose="020B0604020202020204" pitchFamily="34" charset="0"/>
              <a:buChar char="•"/>
            </a:pPr>
            <a:r>
              <a:rPr lang="en-GB" dirty="0">
                <a:latin typeface="Miso-Light"/>
              </a:rPr>
              <a:t>Setting performance objectives</a:t>
            </a:r>
          </a:p>
          <a:p>
            <a:pPr marL="742950" lvl="1" indent="-285750">
              <a:spcAft>
                <a:spcPts val="200"/>
              </a:spcAft>
              <a:buFont typeface="Arial" panose="020B0604020202020204" pitchFamily="34" charset="0"/>
              <a:buChar char="•"/>
            </a:pPr>
            <a:r>
              <a:rPr lang="en-GB" dirty="0">
                <a:latin typeface="Miso-Light"/>
              </a:rPr>
              <a:t>1-1s</a:t>
            </a:r>
          </a:p>
          <a:p>
            <a:pPr marL="742950" lvl="1" indent="-285750">
              <a:spcAft>
                <a:spcPts val="200"/>
              </a:spcAft>
              <a:buFont typeface="Arial" panose="020B0604020202020204" pitchFamily="34" charset="0"/>
              <a:buChar char="•"/>
            </a:pPr>
            <a:r>
              <a:rPr lang="en-GB" dirty="0">
                <a:latin typeface="Miso-Light"/>
              </a:rPr>
              <a:t>Half year reviews</a:t>
            </a:r>
          </a:p>
          <a:p>
            <a:pPr marL="742950" lvl="1" indent="-285750">
              <a:spcAft>
                <a:spcPts val="200"/>
              </a:spcAft>
              <a:buFont typeface="Arial" panose="020B0604020202020204" pitchFamily="34" charset="0"/>
              <a:buChar char="•"/>
            </a:pPr>
            <a:r>
              <a:rPr lang="en-GB" dirty="0">
                <a:latin typeface="Miso-Light"/>
              </a:rPr>
              <a:t>End or year performance reviews </a:t>
            </a:r>
          </a:p>
          <a:p>
            <a:pPr marL="342900" indent="-342900">
              <a:spcAft>
                <a:spcPts val="200"/>
              </a:spcAft>
              <a:buFontTx/>
              <a:buAutoNum type="arabicPeriod"/>
            </a:pPr>
            <a:r>
              <a:rPr lang="en-GB" dirty="0">
                <a:latin typeface="Miso-Light"/>
              </a:rPr>
              <a:t>What are the Performance Outcomes?…..………………………………………………………..</a:t>
            </a:r>
          </a:p>
          <a:p>
            <a:pPr marL="342900" indent="-342900">
              <a:spcAft>
                <a:spcPts val="200"/>
              </a:spcAft>
              <a:buFontTx/>
              <a:buAutoNum type="arabicPeriod"/>
            </a:pPr>
            <a:r>
              <a:rPr lang="en-GB" dirty="0">
                <a:latin typeface="Miso-Light"/>
              </a:rPr>
              <a:t>Measuring Performance…………………………………………………………………………………..</a:t>
            </a:r>
          </a:p>
          <a:p>
            <a:pPr marL="342900" indent="-342900">
              <a:spcAft>
                <a:spcPts val="200"/>
              </a:spcAft>
              <a:buFontTx/>
              <a:buAutoNum type="arabicPeriod"/>
            </a:pPr>
            <a:r>
              <a:rPr lang="en-GB" dirty="0">
                <a:latin typeface="Miso-Light"/>
              </a:rPr>
              <a:t>Measuring Performance - The What and the How……………………………………………</a:t>
            </a:r>
          </a:p>
          <a:p>
            <a:pPr marL="342900" indent="-342900">
              <a:spcAft>
                <a:spcPts val="200"/>
              </a:spcAft>
              <a:buFontTx/>
              <a:buAutoNum type="arabicPeriod"/>
            </a:pPr>
            <a:r>
              <a:rPr lang="en-GB" dirty="0">
                <a:latin typeface="Miso-Light"/>
              </a:rPr>
              <a:t>Values………………………………………………………………………………………………………………</a:t>
            </a:r>
          </a:p>
          <a:p>
            <a:pPr marL="342900" indent="-342900">
              <a:spcAft>
                <a:spcPts val="200"/>
              </a:spcAft>
              <a:buFontTx/>
              <a:buAutoNum type="arabicPeriod"/>
            </a:pPr>
            <a:r>
              <a:rPr lang="en-GB" dirty="0">
                <a:latin typeface="Miso-Light"/>
              </a:rPr>
              <a:t>Measuring Performance – Example………………………………………………………………….</a:t>
            </a:r>
          </a:p>
          <a:p>
            <a:pPr marL="342900" indent="-342900">
              <a:spcAft>
                <a:spcPts val="200"/>
              </a:spcAft>
              <a:buFontTx/>
              <a:buAutoNum type="arabicPeriod"/>
            </a:pPr>
            <a:r>
              <a:rPr lang="en-GB" dirty="0">
                <a:latin typeface="Miso-Light"/>
              </a:rPr>
              <a:t>Objectives……………………………………………………………….……………………………………….</a:t>
            </a:r>
          </a:p>
          <a:p>
            <a:pPr marL="342900" indent="-342900">
              <a:spcAft>
                <a:spcPts val="200"/>
              </a:spcAft>
              <a:buFontTx/>
              <a:buAutoNum type="arabicPeriod"/>
            </a:pPr>
            <a:r>
              <a:rPr lang="en-GB" dirty="0">
                <a:latin typeface="Miso-Light"/>
              </a:rPr>
              <a:t>Creating SMART objectives……………………………………………….………………………………</a:t>
            </a:r>
          </a:p>
          <a:p>
            <a:pPr marL="342900" indent="-342900">
              <a:spcAft>
                <a:spcPts val="200"/>
              </a:spcAft>
              <a:buFontTx/>
              <a:buAutoNum type="arabicPeriod"/>
            </a:pPr>
            <a:r>
              <a:rPr lang="en-GB" dirty="0">
                <a:latin typeface="Miso-Light"/>
              </a:rPr>
              <a:t>Glossary ……………………………………………………………….………………………………………….</a:t>
            </a:r>
          </a:p>
          <a:p>
            <a:pPr marL="800100" lvl="1" indent="-342900">
              <a:buAutoNum type="arabicPlain"/>
            </a:pPr>
            <a:endParaRPr lang="en-GB" dirty="0"/>
          </a:p>
        </p:txBody>
      </p:sp>
      <p:sp>
        <p:nvSpPr>
          <p:cNvPr id="6" name="TextBox 5">
            <a:extLst>
              <a:ext uri="{FF2B5EF4-FFF2-40B4-BE49-F238E27FC236}">
                <a16:creationId xmlns:a16="http://schemas.microsoft.com/office/drawing/2014/main" id="{176A509E-672E-4DC1-BDFA-4330AF0E4446}"/>
              </a:ext>
            </a:extLst>
          </p:cNvPr>
          <p:cNvSpPr txBox="1"/>
          <p:nvPr/>
        </p:nvSpPr>
        <p:spPr>
          <a:xfrm>
            <a:off x="11174660" y="846802"/>
            <a:ext cx="469232" cy="5816977"/>
          </a:xfrm>
          <a:prstGeom prst="rect">
            <a:avLst/>
          </a:prstGeom>
          <a:noFill/>
        </p:spPr>
        <p:txBody>
          <a:bodyPr wrap="square" rtlCol="0">
            <a:spAutoFit/>
          </a:bodyPr>
          <a:lstStyle/>
          <a:p>
            <a:pPr>
              <a:spcAft>
                <a:spcPts val="200"/>
              </a:spcAft>
            </a:pPr>
            <a:r>
              <a:rPr lang="en-GB" dirty="0">
                <a:latin typeface="Miso-Light"/>
              </a:rPr>
              <a:t>3</a:t>
            </a:r>
          </a:p>
          <a:p>
            <a:pPr>
              <a:spcAft>
                <a:spcPts val="200"/>
              </a:spcAft>
            </a:pPr>
            <a:r>
              <a:rPr lang="en-GB" dirty="0">
                <a:latin typeface="Miso-Light"/>
              </a:rPr>
              <a:t>4</a:t>
            </a:r>
          </a:p>
          <a:p>
            <a:pPr>
              <a:spcAft>
                <a:spcPts val="200"/>
              </a:spcAft>
            </a:pPr>
            <a:r>
              <a:rPr lang="en-GB" dirty="0">
                <a:latin typeface="Miso-Light"/>
              </a:rPr>
              <a:t>6</a:t>
            </a:r>
          </a:p>
          <a:p>
            <a:pPr>
              <a:spcAft>
                <a:spcPts val="200"/>
              </a:spcAft>
            </a:pPr>
            <a:r>
              <a:rPr lang="en-GB" dirty="0">
                <a:latin typeface="Miso-Light"/>
              </a:rPr>
              <a:t>7</a:t>
            </a:r>
          </a:p>
          <a:p>
            <a:pPr>
              <a:spcAft>
                <a:spcPts val="200"/>
              </a:spcAft>
            </a:pPr>
            <a:r>
              <a:rPr lang="en-GB" dirty="0">
                <a:latin typeface="Miso-Light"/>
              </a:rPr>
              <a:t>10</a:t>
            </a:r>
          </a:p>
          <a:p>
            <a:pPr>
              <a:spcAft>
                <a:spcPts val="200"/>
              </a:spcAft>
            </a:pPr>
            <a:r>
              <a:rPr lang="en-GB" dirty="0">
                <a:latin typeface="Miso-Light"/>
              </a:rPr>
              <a:t>11</a:t>
            </a:r>
          </a:p>
          <a:p>
            <a:pPr>
              <a:spcAft>
                <a:spcPts val="200"/>
              </a:spcAft>
            </a:pPr>
            <a:endParaRPr lang="en-GB" dirty="0">
              <a:latin typeface="Miso-Light"/>
            </a:endParaRPr>
          </a:p>
          <a:p>
            <a:pPr>
              <a:spcAft>
                <a:spcPts val="200"/>
              </a:spcAft>
            </a:pPr>
            <a:endParaRPr lang="en-GB" dirty="0">
              <a:latin typeface="Miso-Light"/>
            </a:endParaRPr>
          </a:p>
          <a:p>
            <a:pPr>
              <a:spcAft>
                <a:spcPts val="200"/>
              </a:spcAft>
            </a:pPr>
            <a:endParaRPr lang="en-GB" dirty="0">
              <a:latin typeface="Miso-Light"/>
            </a:endParaRPr>
          </a:p>
          <a:p>
            <a:pPr>
              <a:spcAft>
                <a:spcPts val="200"/>
              </a:spcAft>
            </a:pPr>
            <a:endParaRPr lang="en-GB" dirty="0">
              <a:latin typeface="Miso-Light"/>
            </a:endParaRPr>
          </a:p>
          <a:p>
            <a:pPr>
              <a:spcAft>
                <a:spcPts val="200"/>
              </a:spcAft>
            </a:pPr>
            <a:endParaRPr lang="en-GB" dirty="0">
              <a:latin typeface="Miso-Light"/>
            </a:endParaRPr>
          </a:p>
          <a:p>
            <a:pPr>
              <a:spcAft>
                <a:spcPts val="200"/>
              </a:spcAft>
            </a:pPr>
            <a:r>
              <a:rPr lang="en-GB" dirty="0">
                <a:latin typeface="Miso-Light"/>
              </a:rPr>
              <a:t>17</a:t>
            </a:r>
          </a:p>
          <a:p>
            <a:pPr>
              <a:spcAft>
                <a:spcPts val="200"/>
              </a:spcAft>
            </a:pPr>
            <a:r>
              <a:rPr lang="en-GB" dirty="0">
                <a:latin typeface="Miso-Light"/>
              </a:rPr>
              <a:t>18</a:t>
            </a:r>
          </a:p>
          <a:p>
            <a:pPr>
              <a:spcAft>
                <a:spcPts val="200"/>
              </a:spcAft>
            </a:pPr>
            <a:r>
              <a:rPr lang="en-GB" dirty="0">
                <a:latin typeface="Miso-Light"/>
              </a:rPr>
              <a:t>21</a:t>
            </a:r>
          </a:p>
          <a:p>
            <a:pPr>
              <a:spcAft>
                <a:spcPts val="200"/>
              </a:spcAft>
            </a:pPr>
            <a:r>
              <a:rPr lang="en-GB" dirty="0">
                <a:latin typeface="Miso-Light"/>
              </a:rPr>
              <a:t>24</a:t>
            </a:r>
          </a:p>
          <a:p>
            <a:pPr>
              <a:spcAft>
                <a:spcPts val="200"/>
              </a:spcAft>
            </a:pPr>
            <a:r>
              <a:rPr lang="en-GB" dirty="0">
                <a:latin typeface="Miso-Light"/>
              </a:rPr>
              <a:t>28</a:t>
            </a:r>
          </a:p>
          <a:p>
            <a:pPr>
              <a:spcAft>
                <a:spcPts val="200"/>
              </a:spcAft>
            </a:pPr>
            <a:r>
              <a:rPr lang="en-GB" dirty="0">
                <a:latin typeface="Miso-Light"/>
              </a:rPr>
              <a:t>31</a:t>
            </a:r>
          </a:p>
          <a:p>
            <a:pPr>
              <a:spcAft>
                <a:spcPts val="200"/>
              </a:spcAft>
            </a:pPr>
            <a:r>
              <a:rPr lang="en-GB" dirty="0">
                <a:latin typeface="Miso-Light"/>
              </a:rPr>
              <a:t>34</a:t>
            </a:r>
          </a:p>
          <a:p>
            <a:pPr>
              <a:spcAft>
                <a:spcPts val="200"/>
              </a:spcAft>
            </a:pPr>
            <a:r>
              <a:rPr lang="en-GB" dirty="0">
                <a:latin typeface="Miso-Light"/>
              </a:rPr>
              <a:t>35</a:t>
            </a:r>
          </a:p>
        </p:txBody>
      </p:sp>
    </p:spTree>
    <p:custDataLst>
      <p:tags r:id="rId1"/>
    </p:custDataLst>
    <p:extLst>
      <p:ext uri="{BB962C8B-B14F-4D97-AF65-F5344CB8AC3E}">
        <p14:creationId xmlns:p14="http://schemas.microsoft.com/office/powerpoint/2010/main" val="36103352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534" name="Picture 6" descr="Image result for cotswold outdoor staff">
            <a:extLst>
              <a:ext uri="{FF2B5EF4-FFF2-40B4-BE49-F238E27FC236}">
                <a16:creationId xmlns:a16="http://schemas.microsoft.com/office/drawing/2014/main" id="{4E6CFAF6-7D2A-4362-8378-7F7A8C4D3071}"/>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22992" r="11743" b="1"/>
          <a:stretch/>
        </p:blipFill>
        <p:spPr bwMode="auto">
          <a:xfrm>
            <a:off x="5797543" y="10"/>
            <a:ext cx="6394152"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92" name="Picture 191">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4" name="TextBox 3">
            <a:extLst>
              <a:ext uri="{FF2B5EF4-FFF2-40B4-BE49-F238E27FC236}">
                <a16:creationId xmlns:a16="http://schemas.microsoft.com/office/drawing/2014/main" id="{4C9965F6-A51A-493E-BAE4-8DB3B59E213E}"/>
              </a:ext>
            </a:extLst>
          </p:cNvPr>
          <p:cNvSpPr txBox="1"/>
          <p:nvPr/>
        </p:nvSpPr>
        <p:spPr>
          <a:xfrm>
            <a:off x="804997" y="798445"/>
            <a:ext cx="4706803" cy="131166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dirty="0">
                <a:solidFill>
                  <a:srgbClr val="000000"/>
                </a:solidFill>
                <a:latin typeface="Miso-Light"/>
                <a:ea typeface="+mj-ea"/>
                <a:cs typeface="+mj-cs"/>
              </a:rPr>
              <a:t>Measuring Performance </a:t>
            </a:r>
          </a:p>
        </p:txBody>
      </p:sp>
      <p:sp>
        <p:nvSpPr>
          <p:cNvPr id="20" name="TextBox 19">
            <a:extLst>
              <a:ext uri="{FF2B5EF4-FFF2-40B4-BE49-F238E27FC236}">
                <a16:creationId xmlns:a16="http://schemas.microsoft.com/office/drawing/2014/main" id="{244FDDB6-7688-4625-9A79-B27B45E771AF}"/>
              </a:ext>
            </a:extLst>
          </p:cNvPr>
          <p:cNvSpPr txBox="1"/>
          <p:nvPr/>
        </p:nvSpPr>
        <p:spPr>
          <a:xfrm>
            <a:off x="804997" y="2272142"/>
            <a:ext cx="4706803" cy="4395357"/>
          </a:xfrm>
          <a:prstGeom prst="rect">
            <a:avLst/>
          </a:prstGeom>
        </p:spPr>
        <p:txBody>
          <a:bodyPr vert="horz" lIns="91440" tIns="45720" rIns="91440" bIns="45720" rtlCol="0" anchor="ctr">
            <a:normAutofit fontScale="92500" lnSpcReduction="10000"/>
          </a:bodyPr>
          <a:lstStyle/>
          <a:p>
            <a:pPr>
              <a:lnSpc>
                <a:spcPct val="90000"/>
              </a:lnSpc>
              <a:spcAft>
                <a:spcPts val="600"/>
              </a:spcAft>
            </a:pPr>
            <a:r>
              <a:rPr lang="en-US" b="0" i="0" u="none" strike="noStrike" baseline="0" dirty="0">
                <a:solidFill>
                  <a:srgbClr val="000000"/>
                </a:solidFill>
                <a:latin typeface="Miso-Light"/>
              </a:rPr>
              <a:t>So, how does your manager get to an outcome to rate your performance?</a:t>
            </a:r>
          </a:p>
          <a:p>
            <a:pPr>
              <a:lnSpc>
                <a:spcPct val="90000"/>
              </a:lnSpc>
              <a:spcAft>
                <a:spcPts val="600"/>
              </a:spcAft>
            </a:pPr>
            <a:endParaRPr lang="en-US" b="0" i="0" u="none" strike="noStrike" baseline="0" dirty="0">
              <a:solidFill>
                <a:srgbClr val="000000"/>
              </a:solidFill>
              <a:latin typeface="Miso-Light"/>
            </a:endParaRPr>
          </a:p>
          <a:p>
            <a:pPr>
              <a:lnSpc>
                <a:spcPct val="90000"/>
              </a:lnSpc>
              <a:spcAft>
                <a:spcPts val="600"/>
              </a:spcAft>
            </a:pPr>
            <a:r>
              <a:rPr lang="en-US" b="0" i="0" u="none" strike="noStrike" baseline="0" dirty="0">
                <a:solidFill>
                  <a:srgbClr val="000000"/>
                </a:solidFill>
                <a:latin typeface="Miso-Light"/>
              </a:rPr>
              <a:t>Well, performance is based on your outcomes (performance of your day to day role and also your work on your objectives) and the way that an individual goes about it (</a:t>
            </a:r>
            <a:r>
              <a:rPr lang="en-US" dirty="0">
                <a:solidFill>
                  <a:srgbClr val="000000"/>
                </a:solidFill>
                <a:latin typeface="Miso-Light"/>
              </a:rPr>
              <a:t>their</a:t>
            </a:r>
            <a:r>
              <a:rPr lang="en-US" b="0" i="0" u="none" strike="noStrike" baseline="0" dirty="0">
                <a:solidFill>
                  <a:srgbClr val="000000"/>
                </a:solidFill>
                <a:latin typeface="Miso-Light"/>
              </a:rPr>
              <a:t> behaviours).</a:t>
            </a:r>
          </a:p>
          <a:p>
            <a:pPr>
              <a:lnSpc>
                <a:spcPct val="90000"/>
              </a:lnSpc>
              <a:spcAft>
                <a:spcPts val="600"/>
              </a:spcAft>
            </a:pPr>
            <a:endParaRPr lang="en-US" dirty="0">
              <a:solidFill>
                <a:srgbClr val="000000"/>
              </a:solidFill>
              <a:latin typeface="Miso-Light"/>
            </a:endParaRPr>
          </a:p>
          <a:p>
            <a:pPr>
              <a:lnSpc>
                <a:spcPct val="90000"/>
              </a:lnSpc>
              <a:spcAft>
                <a:spcPts val="600"/>
              </a:spcAft>
            </a:pPr>
            <a:r>
              <a:rPr lang="en-US" dirty="0">
                <a:solidFill>
                  <a:srgbClr val="000000"/>
                </a:solidFill>
                <a:latin typeface="Miso-Light"/>
              </a:rPr>
              <a:t>It would be wrong to rate performance on just their outcomes is they alienate their customers and their colleagues. Equally, it would be wrong to give someone a great review outcome if there are underperforming in their role, regardless of how positive their behaviours is. </a:t>
            </a:r>
          </a:p>
          <a:p>
            <a:pPr>
              <a:lnSpc>
                <a:spcPct val="90000"/>
              </a:lnSpc>
              <a:spcAft>
                <a:spcPts val="600"/>
              </a:spcAft>
            </a:pPr>
            <a:endParaRPr lang="en-US" dirty="0">
              <a:solidFill>
                <a:srgbClr val="000000"/>
              </a:solidFill>
              <a:latin typeface="Miso-Light"/>
            </a:endParaRPr>
          </a:p>
          <a:p>
            <a:pPr>
              <a:lnSpc>
                <a:spcPct val="90000"/>
              </a:lnSpc>
              <a:spcAft>
                <a:spcPts val="600"/>
              </a:spcAft>
            </a:pPr>
            <a:r>
              <a:rPr lang="en-US" dirty="0">
                <a:solidFill>
                  <a:srgbClr val="000000"/>
                </a:solidFill>
                <a:latin typeface="Miso-Light"/>
              </a:rPr>
              <a:t>As such you are rated on both ‘what’ you achieved and ‘how’ you achieved it.  </a:t>
            </a:r>
          </a:p>
          <a:p>
            <a:pPr>
              <a:lnSpc>
                <a:spcPct val="90000"/>
              </a:lnSpc>
              <a:spcAft>
                <a:spcPts val="600"/>
              </a:spcAft>
            </a:pPr>
            <a:r>
              <a:rPr lang="en-US" dirty="0">
                <a:solidFill>
                  <a:srgbClr val="000000"/>
                </a:solidFill>
                <a:latin typeface="Miso-Light"/>
              </a:rPr>
              <a:t>  </a:t>
            </a:r>
          </a:p>
        </p:txBody>
      </p:sp>
    </p:spTree>
    <p:custDataLst>
      <p:tags r:id="rId1"/>
    </p:custDataLst>
    <p:extLst>
      <p:ext uri="{BB962C8B-B14F-4D97-AF65-F5344CB8AC3E}">
        <p14:creationId xmlns:p14="http://schemas.microsoft.com/office/powerpoint/2010/main" val="4624021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9965F6-A51A-493E-BAE4-8DB3B59E213E}"/>
              </a:ext>
            </a:extLst>
          </p:cNvPr>
          <p:cNvSpPr txBox="1"/>
          <p:nvPr/>
        </p:nvSpPr>
        <p:spPr>
          <a:xfrm>
            <a:off x="838199" y="101086"/>
            <a:ext cx="10515599" cy="93268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kern="1200" dirty="0">
                <a:solidFill>
                  <a:schemeClr val="tx1"/>
                </a:solidFill>
                <a:latin typeface="Miso-Light"/>
                <a:ea typeface="+mj-ea"/>
                <a:cs typeface="+mj-cs"/>
              </a:rPr>
              <a:t>Measuring Performance – The ‘what’ </a:t>
            </a:r>
          </a:p>
        </p:txBody>
      </p:sp>
      <p:sp>
        <p:nvSpPr>
          <p:cNvPr id="17" name="Rectangle 16">
            <a:extLst>
              <a:ext uri="{FF2B5EF4-FFF2-40B4-BE49-F238E27FC236}">
                <a16:creationId xmlns:a16="http://schemas.microsoft.com/office/drawing/2014/main" id="{0465601C-04B5-4AE0-8300-C95A72ECD2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244FDDB6-7688-4625-9A79-B27B45E771AF}"/>
              </a:ext>
            </a:extLst>
          </p:cNvPr>
          <p:cNvSpPr txBox="1"/>
          <p:nvPr/>
        </p:nvSpPr>
        <p:spPr>
          <a:xfrm>
            <a:off x="167329" y="2885704"/>
            <a:ext cx="2448320" cy="3910575"/>
          </a:xfrm>
          <a:prstGeom prst="rect">
            <a:avLst/>
          </a:prstGeom>
        </p:spPr>
        <p:txBody>
          <a:bodyPr vert="horz" lIns="91440" tIns="45720" rIns="91440" bIns="45720" rtlCol="0" anchor="ctr">
            <a:noAutofit/>
          </a:bodyPr>
          <a:lstStyle/>
          <a:p>
            <a:pPr marL="285750" lvl="0" indent="-285750">
              <a:buFont typeface="Arial" panose="020B0604020202020204" pitchFamily="34" charset="0"/>
              <a:buChar char="•"/>
              <a:tabLst>
                <a:tab pos="228600" algn="l"/>
              </a:tabLst>
            </a:pPr>
            <a:r>
              <a:rPr lang="en-GB" sz="1300" dirty="0">
                <a:effectLst/>
                <a:latin typeface="Miso-Light"/>
                <a:ea typeface="Times New Roman" panose="02020603050405020304" pitchFamily="18" charset="0"/>
              </a:rPr>
              <a:t>Performance fails to meet </a:t>
            </a:r>
            <a:r>
              <a:rPr lang="en-GB" sz="1300" dirty="0">
                <a:latin typeface="Miso-Light"/>
                <a:ea typeface="Times New Roman" panose="02020603050405020304" pitchFamily="18" charset="0"/>
              </a:rPr>
              <a:t>expected standards</a:t>
            </a:r>
          </a:p>
          <a:p>
            <a:pPr marL="285750" lvl="0" indent="-285750">
              <a:buFont typeface="Arial" panose="020B0604020202020204" pitchFamily="34" charset="0"/>
              <a:buChar char="•"/>
              <a:tabLst>
                <a:tab pos="228600" algn="l"/>
              </a:tabLst>
            </a:pPr>
            <a:endParaRPr lang="en-GB" sz="800" dirty="0">
              <a:effectLst/>
              <a:latin typeface="Miso-Light"/>
              <a:ea typeface="Times New Roman" panose="02020603050405020304" pitchFamily="18" charset="0"/>
            </a:endParaRPr>
          </a:p>
          <a:p>
            <a:pPr marL="285750" lvl="0" indent="-285750" algn="l">
              <a:buFont typeface="Arial" panose="020B0604020202020204" pitchFamily="34" charset="0"/>
              <a:buChar char="•"/>
              <a:tabLst>
                <a:tab pos="228600" algn="l"/>
              </a:tabLst>
            </a:pPr>
            <a:r>
              <a:rPr lang="en-GB" sz="1300" dirty="0">
                <a:effectLst/>
                <a:latin typeface="Miso-Light"/>
                <a:ea typeface="Times New Roman" panose="02020603050405020304" pitchFamily="18" charset="0"/>
              </a:rPr>
              <a:t>Consistently fails to complete tasks and objectives</a:t>
            </a:r>
          </a:p>
          <a:p>
            <a:pPr marL="285750" lvl="0" indent="-285750" algn="l">
              <a:buFont typeface="Arial" panose="020B0604020202020204" pitchFamily="34" charset="0"/>
              <a:buChar char="•"/>
              <a:tabLst>
                <a:tab pos="228600" algn="l"/>
              </a:tabLst>
            </a:pPr>
            <a:endParaRPr lang="en-GB" sz="800" dirty="0">
              <a:effectLst/>
              <a:latin typeface="Miso-Light"/>
              <a:ea typeface="Times New Roman" panose="02020603050405020304" pitchFamily="18" charset="0"/>
            </a:endParaRPr>
          </a:p>
          <a:p>
            <a:pPr marL="285750" lvl="0" indent="-285750" algn="l">
              <a:buFont typeface="Arial" panose="020B0604020202020204" pitchFamily="34" charset="0"/>
              <a:buChar char="•"/>
              <a:tabLst>
                <a:tab pos="228600" algn="l"/>
              </a:tabLst>
            </a:pPr>
            <a:r>
              <a:rPr lang="en-GB" sz="1300" dirty="0">
                <a:effectLst/>
                <a:latin typeface="Miso-Light"/>
                <a:ea typeface="Times New Roman" panose="02020603050405020304" pitchFamily="18" charset="0"/>
              </a:rPr>
              <a:t>Fails to deliver against job profile responsibilities</a:t>
            </a:r>
          </a:p>
          <a:p>
            <a:pPr lvl="0" algn="l">
              <a:tabLst>
                <a:tab pos="228600" algn="l"/>
              </a:tabLst>
            </a:pPr>
            <a:endParaRPr lang="en-GB" sz="800" dirty="0">
              <a:effectLst/>
              <a:latin typeface="Miso-Light"/>
              <a:ea typeface="Times New Roman" panose="02020603050405020304" pitchFamily="18" charset="0"/>
            </a:endParaRPr>
          </a:p>
          <a:p>
            <a:pPr marL="285750" lvl="0" indent="-285750" algn="l">
              <a:buFont typeface="Arial" panose="020B0604020202020204" pitchFamily="34" charset="0"/>
              <a:buChar char="•"/>
              <a:tabLst>
                <a:tab pos="228600" algn="l"/>
              </a:tabLst>
            </a:pPr>
            <a:r>
              <a:rPr lang="en-GB" sz="1300" dirty="0">
                <a:effectLst/>
                <a:latin typeface="Miso-Light"/>
                <a:ea typeface="Times New Roman" panose="02020603050405020304" pitchFamily="18" charset="0"/>
              </a:rPr>
              <a:t>Demonstrates poor quality and/or productivity</a:t>
            </a:r>
          </a:p>
          <a:p>
            <a:pPr marL="285750" lvl="0" indent="-285750" algn="l">
              <a:buFont typeface="Arial" panose="020B0604020202020204" pitchFamily="34" charset="0"/>
              <a:buChar char="•"/>
              <a:tabLst>
                <a:tab pos="228600" algn="l"/>
              </a:tabLst>
            </a:pPr>
            <a:endParaRPr lang="en-GB" sz="800" dirty="0">
              <a:effectLst/>
              <a:latin typeface="Miso-Light"/>
              <a:ea typeface="Times New Roman" panose="02020603050405020304" pitchFamily="18" charset="0"/>
            </a:endParaRPr>
          </a:p>
          <a:p>
            <a:pPr marL="285750" lvl="0" indent="-285750" algn="l">
              <a:buFont typeface="Arial" panose="020B0604020202020204" pitchFamily="34" charset="0"/>
              <a:buChar char="•"/>
              <a:tabLst>
                <a:tab pos="228600" algn="l"/>
              </a:tabLst>
            </a:pPr>
            <a:r>
              <a:rPr lang="en-GB" sz="1300" dirty="0">
                <a:effectLst/>
                <a:latin typeface="Miso-Light"/>
                <a:ea typeface="Times New Roman" panose="02020603050405020304" pitchFamily="18" charset="0"/>
              </a:rPr>
              <a:t>Requires constant supervision and monitoring</a:t>
            </a:r>
          </a:p>
          <a:p>
            <a:pPr marL="285750" lvl="0" indent="-285750" algn="l">
              <a:buFont typeface="Arial" panose="020B0604020202020204" pitchFamily="34" charset="0"/>
              <a:buChar char="•"/>
              <a:tabLst>
                <a:tab pos="228600" algn="l"/>
              </a:tabLst>
            </a:pPr>
            <a:endParaRPr lang="en-GB" sz="800" dirty="0">
              <a:effectLst/>
              <a:latin typeface="Miso-Light"/>
              <a:ea typeface="Times New Roman" panose="02020603050405020304" pitchFamily="18" charset="0"/>
            </a:endParaRPr>
          </a:p>
          <a:p>
            <a:pPr marL="285750" lvl="0" indent="-285750" algn="l">
              <a:buFont typeface="Arial" panose="020B0604020202020204" pitchFamily="34" charset="0"/>
              <a:buChar char="•"/>
              <a:tabLst>
                <a:tab pos="228600" algn="l"/>
              </a:tabLst>
            </a:pPr>
            <a:r>
              <a:rPr lang="en-GB" sz="1300" dirty="0">
                <a:effectLst/>
                <a:latin typeface="Miso-Light"/>
                <a:ea typeface="Times New Roman" panose="02020603050405020304" pitchFamily="18" charset="0"/>
              </a:rPr>
              <a:t>Shows an unwillingness or inability to improve </a:t>
            </a:r>
          </a:p>
          <a:p>
            <a:pPr marL="285750" lvl="0" indent="-285750" algn="l">
              <a:buFont typeface="Arial" panose="020B0604020202020204" pitchFamily="34" charset="0"/>
              <a:buChar char="•"/>
              <a:tabLst>
                <a:tab pos="228600" algn="l"/>
              </a:tabLst>
            </a:pPr>
            <a:endParaRPr lang="en-GB" sz="800" dirty="0">
              <a:effectLst/>
              <a:latin typeface="Miso-Light"/>
              <a:ea typeface="Times New Roman" panose="02020603050405020304" pitchFamily="18" charset="0"/>
            </a:endParaRPr>
          </a:p>
          <a:p>
            <a:pPr marL="285750" lvl="0" indent="-285750" algn="l">
              <a:buFont typeface="Arial" panose="020B0604020202020204" pitchFamily="34" charset="0"/>
              <a:buChar char="•"/>
              <a:tabLst>
                <a:tab pos="228600" algn="l"/>
              </a:tabLst>
            </a:pPr>
            <a:r>
              <a:rPr lang="en-GB" sz="1300" b="1" dirty="0">
                <a:solidFill>
                  <a:srgbClr val="0070C0"/>
                </a:solidFill>
                <a:latin typeface="Miso-Light"/>
                <a:ea typeface="Times New Roman" panose="02020603050405020304" pitchFamily="18" charset="0"/>
              </a:rPr>
              <a:t>People Managers only </a:t>
            </a:r>
            <a:r>
              <a:rPr lang="en-GB" sz="1300" dirty="0">
                <a:solidFill>
                  <a:srgbClr val="0070C0"/>
                </a:solidFill>
                <a:latin typeface="Miso-Light"/>
                <a:ea typeface="Times New Roman" panose="02020603050405020304" pitchFamily="18" charset="0"/>
              </a:rPr>
              <a:t>- </a:t>
            </a:r>
            <a:r>
              <a:rPr lang="en-GB" sz="1300" dirty="0">
                <a:solidFill>
                  <a:srgbClr val="0070C0"/>
                </a:solidFill>
                <a:effectLst/>
                <a:latin typeface="Miso-Light"/>
                <a:ea typeface="Times New Roman" panose="02020603050405020304" pitchFamily="18" charset="0"/>
              </a:rPr>
              <a:t>Does not deliver against people objective (if a people manager)</a:t>
            </a:r>
            <a:endParaRPr lang="en-GB" sz="1300" dirty="0">
              <a:latin typeface="Miso-Light"/>
            </a:endParaRPr>
          </a:p>
        </p:txBody>
      </p:sp>
      <p:sp>
        <p:nvSpPr>
          <p:cNvPr id="2" name="Oval 1">
            <a:extLst>
              <a:ext uri="{FF2B5EF4-FFF2-40B4-BE49-F238E27FC236}">
                <a16:creationId xmlns:a16="http://schemas.microsoft.com/office/drawing/2014/main" id="{F2379056-58F8-40D4-B3AE-B496B18E2671}"/>
              </a:ext>
            </a:extLst>
          </p:cNvPr>
          <p:cNvSpPr/>
          <p:nvPr/>
        </p:nvSpPr>
        <p:spPr>
          <a:xfrm>
            <a:off x="647642" y="1341938"/>
            <a:ext cx="1308471" cy="1281255"/>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 name="TextBox 48">
            <a:extLst>
              <a:ext uri="{FF2B5EF4-FFF2-40B4-BE49-F238E27FC236}">
                <a16:creationId xmlns:a16="http://schemas.microsoft.com/office/drawing/2014/main" id="{080C147D-2D51-47D9-A458-F9049ACE1D98}"/>
              </a:ext>
            </a:extLst>
          </p:cNvPr>
          <p:cNvSpPr txBox="1"/>
          <p:nvPr/>
        </p:nvSpPr>
        <p:spPr>
          <a:xfrm>
            <a:off x="2550476" y="2869156"/>
            <a:ext cx="2448320" cy="3988844"/>
          </a:xfrm>
          <a:prstGeom prst="rect">
            <a:avLst/>
          </a:prstGeom>
        </p:spPr>
        <p:txBody>
          <a:bodyPr vert="horz" lIns="91440" tIns="45720" rIns="91440" bIns="45720" rtlCol="0" anchor="ctr">
            <a:noAutofit/>
          </a:bodyPr>
          <a:lstStyle/>
          <a:p>
            <a:pPr marL="285750" lvl="0" indent="-285750" algn="l">
              <a:buFont typeface="Arial" panose="020B0604020202020204" pitchFamily="34" charset="0"/>
              <a:buChar char="•"/>
              <a:tabLst>
                <a:tab pos="228600" algn="l"/>
              </a:tabLst>
            </a:pPr>
            <a:r>
              <a:rPr lang="en-GB" sz="1300" dirty="0">
                <a:effectLst/>
                <a:latin typeface="Miso-Light"/>
                <a:ea typeface="Times New Roman" panose="02020603050405020304" pitchFamily="18" charset="0"/>
              </a:rPr>
              <a:t>An individual who meets some expectations but requires improvement</a:t>
            </a:r>
          </a:p>
          <a:p>
            <a:pPr lvl="0" algn="l">
              <a:tabLst>
                <a:tab pos="228600" algn="l"/>
              </a:tabLst>
            </a:pPr>
            <a:endParaRPr lang="en-GB" sz="800" dirty="0">
              <a:effectLst/>
              <a:latin typeface="Miso-Light"/>
              <a:ea typeface="Times New Roman" panose="02020603050405020304" pitchFamily="18" charset="0"/>
            </a:endParaRPr>
          </a:p>
          <a:p>
            <a:pPr marL="285750" lvl="0" indent="-285750" algn="l">
              <a:buFont typeface="Arial" panose="020B0604020202020204" pitchFamily="34" charset="0"/>
              <a:buChar char="•"/>
              <a:tabLst>
                <a:tab pos="228600" algn="l"/>
              </a:tabLst>
            </a:pPr>
            <a:r>
              <a:rPr lang="en-GB" sz="1300" dirty="0">
                <a:effectLst/>
                <a:latin typeface="Miso-Light"/>
                <a:ea typeface="Times New Roman" panose="02020603050405020304" pitchFamily="18" charset="0"/>
              </a:rPr>
              <a:t>Shows some evidence of achievement against tasks and objectives</a:t>
            </a:r>
          </a:p>
          <a:p>
            <a:pPr lvl="0" algn="l">
              <a:tabLst>
                <a:tab pos="228600" algn="l"/>
              </a:tabLst>
            </a:pPr>
            <a:endParaRPr lang="en-GB" sz="800" dirty="0">
              <a:effectLst/>
              <a:latin typeface="Miso-Light"/>
              <a:ea typeface="Times New Roman" panose="02020603050405020304" pitchFamily="18" charset="0"/>
            </a:endParaRPr>
          </a:p>
          <a:p>
            <a:pPr marL="285750" lvl="0" indent="-285750" algn="l">
              <a:buFont typeface="Arial" panose="020B0604020202020204" pitchFamily="34" charset="0"/>
              <a:buChar char="•"/>
              <a:tabLst>
                <a:tab pos="228600" algn="l"/>
              </a:tabLst>
            </a:pPr>
            <a:r>
              <a:rPr lang="en-GB" sz="1300" dirty="0">
                <a:effectLst/>
                <a:latin typeface="Miso-Light"/>
                <a:ea typeface="Times New Roman" panose="02020603050405020304" pitchFamily="18" charset="0"/>
              </a:rPr>
              <a:t>Shows some evidence of delivery against job profile responsibilities</a:t>
            </a:r>
          </a:p>
          <a:p>
            <a:pPr lvl="0" algn="l">
              <a:tabLst>
                <a:tab pos="228600" algn="l"/>
              </a:tabLst>
            </a:pPr>
            <a:endParaRPr lang="en-GB" sz="800" dirty="0">
              <a:effectLst/>
              <a:latin typeface="Miso-Light"/>
              <a:ea typeface="Times New Roman" panose="02020603050405020304" pitchFamily="18" charset="0"/>
            </a:endParaRPr>
          </a:p>
          <a:p>
            <a:pPr marL="285750" lvl="0" indent="-285750" algn="l">
              <a:buFont typeface="Arial" panose="020B0604020202020204" pitchFamily="34" charset="0"/>
              <a:buChar char="•"/>
              <a:tabLst>
                <a:tab pos="228600" algn="l"/>
              </a:tabLst>
            </a:pPr>
            <a:r>
              <a:rPr lang="en-GB" sz="1300" dirty="0">
                <a:effectLst/>
                <a:latin typeface="Miso-Light"/>
                <a:ea typeface="Times New Roman" panose="02020603050405020304" pitchFamily="18" charset="0"/>
              </a:rPr>
              <a:t>Meets some of the expected quality standards</a:t>
            </a:r>
          </a:p>
          <a:p>
            <a:pPr lvl="0" algn="l">
              <a:tabLst>
                <a:tab pos="228600" algn="l"/>
              </a:tabLst>
            </a:pPr>
            <a:endParaRPr lang="en-GB" sz="800" dirty="0">
              <a:effectLst/>
              <a:latin typeface="Miso-Light"/>
              <a:ea typeface="Times New Roman" panose="02020603050405020304" pitchFamily="18" charset="0"/>
            </a:endParaRPr>
          </a:p>
          <a:p>
            <a:pPr marL="285750" lvl="0" indent="-285750" algn="l">
              <a:buFont typeface="Arial" panose="020B0604020202020204" pitchFamily="34" charset="0"/>
              <a:buChar char="•"/>
              <a:tabLst>
                <a:tab pos="228600" algn="l"/>
              </a:tabLst>
            </a:pPr>
            <a:r>
              <a:rPr lang="en-GB" sz="1300" dirty="0">
                <a:effectLst/>
                <a:latin typeface="Miso-Light"/>
                <a:ea typeface="Times New Roman" panose="02020603050405020304" pitchFamily="18" charset="0"/>
              </a:rPr>
              <a:t>Requires frequent guidance and direction</a:t>
            </a:r>
          </a:p>
          <a:p>
            <a:pPr lvl="0" algn="l">
              <a:tabLst>
                <a:tab pos="228600" algn="l"/>
              </a:tabLst>
            </a:pPr>
            <a:endParaRPr lang="en-GB" sz="800" dirty="0">
              <a:effectLst/>
              <a:latin typeface="Miso-Light"/>
              <a:ea typeface="Times New Roman" panose="02020603050405020304" pitchFamily="18" charset="0"/>
            </a:endParaRPr>
          </a:p>
          <a:p>
            <a:pPr marL="285750" lvl="0" indent="-285750" algn="l">
              <a:buFont typeface="Arial" panose="020B0604020202020204" pitchFamily="34" charset="0"/>
              <a:buChar char="•"/>
              <a:tabLst>
                <a:tab pos="228600" algn="l"/>
              </a:tabLst>
            </a:pPr>
            <a:r>
              <a:rPr lang="en-GB" sz="1300" b="1" dirty="0">
                <a:solidFill>
                  <a:srgbClr val="0070C0"/>
                </a:solidFill>
                <a:latin typeface="Miso-Light"/>
                <a:ea typeface="Times New Roman" panose="02020603050405020304" pitchFamily="18" charset="0"/>
              </a:rPr>
              <a:t>People Managers only </a:t>
            </a:r>
            <a:r>
              <a:rPr lang="en-GB" sz="1300" dirty="0">
                <a:solidFill>
                  <a:srgbClr val="0070C0"/>
                </a:solidFill>
                <a:latin typeface="Miso-Light"/>
                <a:ea typeface="Times New Roman" panose="02020603050405020304" pitchFamily="18" charset="0"/>
              </a:rPr>
              <a:t>- </a:t>
            </a:r>
            <a:r>
              <a:rPr lang="en-GB" sz="1300" dirty="0">
                <a:solidFill>
                  <a:srgbClr val="0070C0"/>
                </a:solidFill>
                <a:effectLst/>
                <a:latin typeface="Miso-Light"/>
                <a:ea typeface="Times New Roman" panose="02020603050405020304" pitchFamily="18" charset="0"/>
              </a:rPr>
              <a:t>Needs to focus more on achieving the people objective</a:t>
            </a:r>
            <a:endParaRPr lang="en-GB" sz="1300" dirty="0">
              <a:solidFill>
                <a:srgbClr val="0070C0"/>
              </a:solidFill>
              <a:latin typeface="Miso-Light"/>
            </a:endParaRPr>
          </a:p>
        </p:txBody>
      </p:sp>
      <p:sp>
        <p:nvSpPr>
          <p:cNvPr id="9" name="TextBox 8">
            <a:extLst>
              <a:ext uri="{FF2B5EF4-FFF2-40B4-BE49-F238E27FC236}">
                <a16:creationId xmlns:a16="http://schemas.microsoft.com/office/drawing/2014/main" id="{0BBF33E5-8E25-4AB7-960D-4D7563973FE4}"/>
              </a:ext>
            </a:extLst>
          </p:cNvPr>
          <p:cNvSpPr txBox="1"/>
          <p:nvPr/>
        </p:nvSpPr>
        <p:spPr>
          <a:xfrm>
            <a:off x="680286" y="1563312"/>
            <a:ext cx="1259383" cy="830997"/>
          </a:xfrm>
          <a:prstGeom prst="rect">
            <a:avLst/>
          </a:prstGeom>
          <a:noFill/>
        </p:spPr>
        <p:txBody>
          <a:bodyPr wrap="square" rtlCol="0">
            <a:spAutoFit/>
          </a:bodyPr>
          <a:lstStyle/>
          <a:p>
            <a:pPr algn="ctr"/>
            <a:r>
              <a:rPr lang="en-GB" sz="1600" b="1" i="0" u="none" strike="noStrike" dirty="0">
                <a:solidFill>
                  <a:schemeClr val="bg1"/>
                </a:solidFill>
                <a:effectLst/>
                <a:latin typeface="Miso-Light"/>
              </a:rPr>
              <a:t>Does not meet expectations</a:t>
            </a:r>
            <a:endParaRPr lang="en-GB" sz="1600" dirty="0"/>
          </a:p>
        </p:txBody>
      </p:sp>
      <p:sp>
        <p:nvSpPr>
          <p:cNvPr id="50" name="Oval 49">
            <a:extLst>
              <a:ext uri="{FF2B5EF4-FFF2-40B4-BE49-F238E27FC236}">
                <a16:creationId xmlns:a16="http://schemas.microsoft.com/office/drawing/2014/main" id="{84A82951-1A84-455A-B3AC-0B147D5B8C92}"/>
              </a:ext>
            </a:extLst>
          </p:cNvPr>
          <p:cNvSpPr/>
          <p:nvPr/>
        </p:nvSpPr>
        <p:spPr>
          <a:xfrm>
            <a:off x="3124002" y="1341938"/>
            <a:ext cx="1308471" cy="128125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1" name="TextBox 50">
            <a:extLst>
              <a:ext uri="{FF2B5EF4-FFF2-40B4-BE49-F238E27FC236}">
                <a16:creationId xmlns:a16="http://schemas.microsoft.com/office/drawing/2014/main" id="{AEB6063A-5DCE-4940-8FF3-54C74E2BCACE}"/>
              </a:ext>
            </a:extLst>
          </p:cNvPr>
          <p:cNvSpPr txBox="1"/>
          <p:nvPr/>
        </p:nvSpPr>
        <p:spPr>
          <a:xfrm>
            <a:off x="3148545" y="1563311"/>
            <a:ext cx="1259383" cy="830997"/>
          </a:xfrm>
          <a:prstGeom prst="rect">
            <a:avLst/>
          </a:prstGeom>
          <a:noFill/>
        </p:spPr>
        <p:txBody>
          <a:bodyPr wrap="square" rtlCol="0">
            <a:spAutoFit/>
          </a:bodyPr>
          <a:lstStyle/>
          <a:p>
            <a:pPr algn="ctr"/>
            <a:r>
              <a:rPr lang="en-GB" sz="1600" b="1" dirty="0">
                <a:solidFill>
                  <a:schemeClr val="bg1"/>
                </a:solidFill>
                <a:latin typeface="Miso-Light"/>
              </a:rPr>
              <a:t>P</a:t>
            </a:r>
            <a:r>
              <a:rPr lang="en-GB" sz="1600" b="1" i="0" u="none" strike="noStrike" dirty="0">
                <a:solidFill>
                  <a:schemeClr val="bg1"/>
                </a:solidFill>
                <a:effectLst/>
                <a:latin typeface="Miso-Light"/>
              </a:rPr>
              <a:t>artially meets expectations</a:t>
            </a:r>
            <a:endParaRPr lang="en-GB" sz="1600" dirty="0"/>
          </a:p>
        </p:txBody>
      </p:sp>
      <p:sp>
        <p:nvSpPr>
          <p:cNvPr id="52" name="Oval 51">
            <a:extLst>
              <a:ext uri="{FF2B5EF4-FFF2-40B4-BE49-F238E27FC236}">
                <a16:creationId xmlns:a16="http://schemas.microsoft.com/office/drawing/2014/main" id="{FF81BA5E-7468-41FF-9605-8E083F1ADA63}"/>
              </a:ext>
            </a:extLst>
          </p:cNvPr>
          <p:cNvSpPr/>
          <p:nvPr/>
        </p:nvSpPr>
        <p:spPr>
          <a:xfrm>
            <a:off x="5477371" y="1341938"/>
            <a:ext cx="1308471" cy="1281255"/>
          </a:xfrm>
          <a:prstGeom prst="ellipse">
            <a:avLst/>
          </a:prstGeom>
          <a:solidFill>
            <a:srgbClr val="B4C6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 name="TextBox 52">
            <a:extLst>
              <a:ext uri="{FF2B5EF4-FFF2-40B4-BE49-F238E27FC236}">
                <a16:creationId xmlns:a16="http://schemas.microsoft.com/office/drawing/2014/main" id="{67D32924-6542-48C3-8C8F-776AB8253140}"/>
              </a:ext>
            </a:extLst>
          </p:cNvPr>
          <p:cNvSpPr txBox="1"/>
          <p:nvPr/>
        </p:nvSpPr>
        <p:spPr>
          <a:xfrm>
            <a:off x="5501914" y="1686421"/>
            <a:ext cx="1259383" cy="584775"/>
          </a:xfrm>
          <a:prstGeom prst="rect">
            <a:avLst/>
          </a:prstGeom>
          <a:noFill/>
        </p:spPr>
        <p:txBody>
          <a:bodyPr wrap="square" rtlCol="0">
            <a:spAutoFit/>
          </a:bodyPr>
          <a:lstStyle/>
          <a:p>
            <a:pPr algn="ctr"/>
            <a:r>
              <a:rPr lang="en-GB" sz="1600" b="1" dirty="0">
                <a:solidFill>
                  <a:schemeClr val="bg1"/>
                </a:solidFill>
                <a:latin typeface="Miso-Light"/>
              </a:rPr>
              <a:t>Fully</a:t>
            </a:r>
            <a:r>
              <a:rPr lang="en-GB" sz="1600" b="1" i="0" u="none" strike="noStrike" dirty="0">
                <a:solidFill>
                  <a:schemeClr val="bg1"/>
                </a:solidFill>
                <a:effectLst/>
                <a:latin typeface="Miso-Light"/>
              </a:rPr>
              <a:t> meets expectations</a:t>
            </a:r>
            <a:endParaRPr lang="en-GB" sz="1600" dirty="0"/>
          </a:p>
        </p:txBody>
      </p:sp>
      <p:sp>
        <p:nvSpPr>
          <p:cNvPr id="54" name="Oval 53">
            <a:extLst>
              <a:ext uri="{FF2B5EF4-FFF2-40B4-BE49-F238E27FC236}">
                <a16:creationId xmlns:a16="http://schemas.microsoft.com/office/drawing/2014/main" id="{AB2CEE01-F5E1-48AD-8FFF-81BBE52F5C91}"/>
              </a:ext>
            </a:extLst>
          </p:cNvPr>
          <p:cNvSpPr/>
          <p:nvPr/>
        </p:nvSpPr>
        <p:spPr>
          <a:xfrm>
            <a:off x="7921518" y="1341938"/>
            <a:ext cx="1308471" cy="128125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AC8A037C-E8AE-4E88-861B-BA120AB83751}"/>
              </a:ext>
            </a:extLst>
          </p:cNvPr>
          <p:cNvSpPr txBox="1"/>
          <p:nvPr/>
        </p:nvSpPr>
        <p:spPr>
          <a:xfrm>
            <a:off x="7946061" y="1563311"/>
            <a:ext cx="1259383" cy="830997"/>
          </a:xfrm>
          <a:prstGeom prst="rect">
            <a:avLst/>
          </a:prstGeom>
          <a:noFill/>
        </p:spPr>
        <p:txBody>
          <a:bodyPr wrap="square" rtlCol="0">
            <a:spAutoFit/>
          </a:bodyPr>
          <a:lstStyle/>
          <a:p>
            <a:pPr algn="ctr"/>
            <a:r>
              <a:rPr lang="en-GB" sz="1600" b="1" dirty="0">
                <a:solidFill>
                  <a:schemeClr val="bg1"/>
                </a:solidFill>
                <a:latin typeface="Miso-Light"/>
              </a:rPr>
              <a:t>Often Exceeds</a:t>
            </a:r>
            <a:r>
              <a:rPr lang="en-GB" sz="1600" b="1" i="0" u="none" strike="noStrike" dirty="0">
                <a:solidFill>
                  <a:schemeClr val="bg1"/>
                </a:solidFill>
                <a:effectLst/>
                <a:latin typeface="Miso-Light"/>
              </a:rPr>
              <a:t> expectations</a:t>
            </a:r>
            <a:endParaRPr lang="en-GB" sz="1600" dirty="0"/>
          </a:p>
        </p:txBody>
      </p:sp>
      <p:sp>
        <p:nvSpPr>
          <p:cNvPr id="56" name="Oval 55">
            <a:extLst>
              <a:ext uri="{FF2B5EF4-FFF2-40B4-BE49-F238E27FC236}">
                <a16:creationId xmlns:a16="http://schemas.microsoft.com/office/drawing/2014/main" id="{83B7D758-CAF1-4F01-94A6-7DA2140F41CF}"/>
              </a:ext>
            </a:extLst>
          </p:cNvPr>
          <p:cNvSpPr/>
          <p:nvPr/>
        </p:nvSpPr>
        <p:spPr>
          <a:xfrm>
            <a:off x="10261548" y="1341938"/>
            <a:ext cx="1308471" cy="128125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7" name="TextBox 56">
            <a:extLst>
              <a:ext uri="{FF2B5EF4-FFF2-40B4-BE49-F238E27FC236}">
                <a16:creationId xmlns:a16="http://schemas.microsoft.com/office/drawing/2014/main" id="{1C4D2AFC-CD31-4E76-9C43-ACADA3C31235}"/>
              </a:ext>
            </a:extLst>
          </p:cNvPr>
          <p:cNvSpPr txBox="1"/>
          <p:nvPr/>
        </p:nvSpPr>
        <p:spPr>
          <a:xfrm>
            <a:off x="10286091" y="1563311"/>
            <a:ext cx="1259383" cy="830997"/>
          </a:xfrm>
          <a:prstGeom prst="rect">
            <a:avLst/>
          </a:prstGeom>
          <a:noFill/>
        </p:spPr>
        <p:txBody>
          <a:bodyPr wrap="square" rtlCol="0">
            <a:spAutoFit/>
          </a:bodyPr>
          <a:lstStyle/>
          <a:p>
            <a:pPr algn="ctr"/>
            <a:r>
              <a:rPr lang="en-GB" sz="1600" b="1" dirty="0">
                <a:solidFill>
                  <a:schemeClr val="bg1"/>
                </a:solidFill>
                <a:latin typeface="Miso-Light"/>
              </a:rPr>
              <a:t>Always Exceeds</a:t>
            </a:r>
            <a:r>
              <a:rPr lang="en-GB" sz="1600" b="1" i="0" u="none" strike="noStrike" dirty="0">
                <a:solidFill>
                  <a:schemeClr val="bg1"/>
                </a:solidFill>
                <a:effectLst/>
                <a:latin typeface="Miso-Light"/>
              </a:rPr>
              <a:t> expectations</a:t>
            </a:r>
            <a:endParaRPr lang="en-GB" sz="1600" dirty="0"/>
          </a:p>
        </p:txBody>
      </p:sp>
      <p:sp>
        <p:nvSpPr>
          <p:cNvPr id="58" name="TextBox 57">
            <a:extLst>
              <a:ext uri="{FF2B5EF4-FFF2-40B4-BE49-F238E27FC236}">
                <a16:creationId xmlns:a16="http://schemas.microsoft.com/office/drawing/2014/main" id="{2A08746E-A17A-45AD-BF4C-AB41217CFCC2}"/>
              </a:ext>
            </a:extLst>
          </p:cNvPr>
          <p:cNvSpPr txBox="1"/>
          <p:nvPr/>
        </p:nvSpPr>
        <p:spPr>
          <a:xfrm>
            <a:off x="4887197" y="2766950"/>
            <a:ext cx="2448320" cy="4114800"/>
          </a:xfrm>
          <a:prstGeom prst="rect">
            <a:avLst/>
          </a:prstGeom>
        </p:spPr>
        <p:txBody>
          <a:bodyPr vert="horz" lIns="91440" tIns="45720" rIns="91440" bIns="45720" rtlCol="0" anchor="ctr">
            <a:noAutofit/>
          </a:bodyPr>
          <a:lstStyle/>
          <a:p>
            <a:pPr marL="285750" lvl="0" indent="-285750" algn="l">
              <a:buFont typeface="Arial" panose="020B0604020202020204" pitchFamily="34" charset="0"/>
              <a:buChar char="•"/>
              <a:tabLst>
                <a:tab pos="228600" algn="l"/>
              </a:tabLst>
            </a:pPr>
            <a:r>
              <a:rPr lang="en-GB" sz="1300" dirty="0">
                <a:effectLst/>
                <a:latin typeface="Miso-Light"/>
                <a:ea typeface="Times New Roman" panose="02020603050405020304" pitchFamily="18" charset="0"/>
              </a:rPr>
              <a:t>A good, solid performer who fully meets expectations</a:t>
            </a:r>
          </a:p>
          <a:p>
            <a:pPr marL="285750" lvl="0" indent="-285750" algn="l">
              <a:buFont typeface="Arial" panose="020B0604020202020204" pitchFamily="34" charset="0"/>
              <a:buChar char="•"/>
              <a:tabLst>
                <a:tab pos="228600" algn="l"/>
              </a:tabLst>
            </a:pPr>
            <a:endParaRPr lang="en-GB" sz="800" dirty="0">
              <a:effectLst/>
              <a:latin typeface="Miso-Light"/>
              <a:ea typeface="Times New Roman" panose="02020603050405020304" pitchFamily="18" charset="0"/>
            </a:endParaRPr>
          </a:p>
          <a:p>
            <a:pPr marL="285750" lvl="0" indent="-285750" algn="l">
              <a:buFont typeface="Arial" panose="020B0604020202020204" pitchFamily="34" charset="0"/>
              <a:buChar char="•"/>
              <a:tabLst>
                <a:tab pos="228600" algn="l"/>
              </a:tabLst>
            </a:pPr>
            <a:r>
              <a:rPr lang="en-GB" sz="1300" dirty="0">
                <a:effectLst/>
                <a:latin typeface="Miso-Light"/>
                <a:ea typeface="Times New Roman" panose="02020603050405020304" pitchFamily="18" charset="0"/>
              </a:rPr>
              <a:t>Consistently achieves tasks and objectives and delivers against job profile requirements.</a:t>
            </a:r>
          </a:p>
          <a:p>
            <a:pPr marL="285750" lvl="0" indent="-285750" algn="l">
              <a:buFont typeface="Arial" panose="020B0604020202020204" pitchFamily="34" charset="0"/>
              <a:buChar char="•"/>
              <a:tabLst>
                <a:tab pos="228600" algn="l"/>
              </a:tabLst>
            </a:pPr>
            <a:endParaRPr lang="en-GB" sz="800" dirty="0">
              <a:effectLst/>
              <a:latin typeface="Miso-Light"/>
              <a:ea typeface="Times New Roman" panose="02020603050405020304" pitchFamily="18" charset="0"/>
            </a:endParaRPr>
          </a:p>
          <a:p>
            <a:pPr marL="285750" lvl="0" indent="-285750" algn="l">
              <a:buFont typeface="Arial" panose="020B0604020202020204" pitchFamily="34" charset="0"/>
              <a:buChar char="•"/>
              <a:tabLst>
                <a:tab pos="228600" algn="l"/>
              </a:tabLst>
            </a:pPr>
            <a:r>
              <a:rPr lang="en-GB" sz="1300" dirty="0">
                <a:effectLst/>
                <a:latin typeface="Miso-Light"/>
                <a:ea typeface="Times New Roman" panose="02020603050405020304" pitchFamily="18" charset="0"/>
              </a:rPr>
              <a:t>Meets expected quality standards for all work and output</a:t>
            </a:r>
          </a:p>
          <a:p>
            <a:pPr marL="285750" lvl="0" indent="-285750" algn="l">
              <a:buFont typeface="Arial" panose="020B0604020202020204" pitchFamily="34" charset="0"/>
              <a:buChar char="•"/>
              <a:tabLst>
                <a:tab pos="228600" algn="l"/>
              </a:tabLst>
            </a:pPr>
            <a:endParaRPr lang="en-GB" sz="800" dirty="0">
              <a:effectLst/>
              <a:latin typeface="Miso-Light"/>
              <a:ea typeface="Times New Roman" panose="02020603050405020304" pitchFamily="18" charset="0"/>
            </a:endParaRPr>
          </a:p>
          <a:p>
            <a:pPr marL="285750" lvl="0" indent="-285750" algn="l">
              <a:buFont typeface="Arial" panose="020B0604020202020204" pitchFamily="34" charset="0"/>
              <a:buChar char="•"/>
              <a:tabLst>
                <a:tab pos="228600" algn="l"/>
              </a:tabLst>
            </a:pPr>
            <a:r>
              <a:rPr lang="en-GB" sz="1300" dirty="0">
                <a:effectLst/>
                <a:latin typeface="Miso-Light"/>
                <a:ea typeface="Times New Roman" panose="02020603050405020304" pitchFamily="18" charset="0"/>
              </a:rPr>
              <a:t>Occasionally requires guidance and some direction</a:t>
            </a:r>
          </a:p>
          <a:p>
            <a:pPr marL="285750" lvl="0" indent="-285750" algn="l">
              <a:buFont typeface="Arial" panose="020B0604020202020204" pitchFamily="34" charset="0"/>
              <a:buChar char="•"/>
              <a:tabLst>
                <a:tab pos="228600" algn="l"/>
              </a:tabLst>
            </a:pPr>
            <a:endParaRPr lang="en-GB" sz="800" dirty="0">
              <a:latin typeface="Miso-Light"/>
              <a:ea typeface="Times New Roman" panose="02020603050405020304" pitchFamily="18" charset="0"/>
            </a:endParaRPr>
          </a:p>
          <a:p>
            <a:pPr marL="285750" lvl="0" indent="-285750">
              <a:buFont typeface="Arial" panose="020B0604020202020204" pitchFamily="34" charset="0"/>
              <a:buChar char="•"/>
              <a:tabLst>
                <a:tab pos="228600" algn="l"/>
              </a:tabLst>
            </a:pPr>
            <a:r>
              <a:rPr lang="en-GB" sz="1300" dirty="0">
                <a:effectLst/>
                <a:latin typeface="Miso-Light"/>
                <a:ea typeface="Times New Roman" panose="02020603050405020304" pitchFamily="18" charset="0"/>
              </a:rPr>
              <a:t>Trusted to ‘crack on’ and achieve good results once </a:t>
            </a:r>
            <a:r>
              <a:rPr lang="en-GB" sz="1300" dirty="0">
                <a:latin typeface="Miso-Light"/>
                <a:ea typeface="Times New Roman" panose="02020603050405020304" pitchFamily="18" charset="0"/>
              </a:rPr>
              <a:t>given direction</a:t>
            </a:r>
            <a:endParaRPr lang="en-GB" sz="1300" dirty="0">
              <a:effectLst/>
              <a:latin typeface="Miso-Light"/>
              <a:ea typeface="Times New Roman" panose="02020603050405020304" pitchFamily="18" charset="0"/>
            </a:endParaRPr>
          </a:p>
          <a:p>
            <a:pPr marL="285750" lvl="0" indent="-285750" algn="l">
              <a:buFont typeface="Arial" panose="020B0604020202020204" pitchFamily="34" charset="0"/>
              <a:buChar char="•"/>
              <a:tabLst>
                <a:tab pos="228600" algn="l"/>
              </a:tabLst>
            </a:pPr>
            <a:endParaRPr lang="en-GB" sz="800" dirty="0">
              <a:effectLst/>
              <a:latin typeface="Miso-Light"/>
              <a:ea typeface="Times New Roman" panose="02020603050405020304" pitchFamily="18" charset="0"/>
            </a:endParaRPr>
          </a:p>
          <a:p>
            <a:pPr marL="285750" lvl="0" indent="-285750">
              <a:buFont typeface="Arial" panose="020B0604020202020204" pitchFamily="34" charset="0"/>
              <a:buChar char="•"/>
              <a:tabLst>
                <a:tab pos="228600" algn="l"/>
              </a:tabLst>
            </a:pPr>
            <a:r>
              <a:rPr lang="en-GB" sz="1300" b="1" dirty="0">
                <a:solidFill>
                  <a:srgbClr val="0070C0"/>
                </a:solidFill>
                <a:latin typeface="Miso-Light"/>
                <a:ea typeface="Times New Roman" panose="02020603050405020304" pitchFamily="18" charset="0"/>
              </a:rPr>
              <a:t>People Managers only </a:t>
            </a:r>
            <a:r>
              <a:rPr lang="en-GB" sz="1300" dirty="0">
                <a:solidFill>
                  <a:srgbClr val="0070C0"/>
                </a:solidFill>
                <a:latin typeface="Miso-Light"/>
                <a:ea typeface="Times New Roman" panose="02020603050405020304" pitchFamily="18" charset="0"/>
              </a:rPr>
              <a:t>-  Consistently </a:t>
            </a:r>
            <a:r>
              <a:rPr lang="en-GB" sz="1300" dirty="0">
                <a:solidFill>
                  <a:srgbClr val="0070C0"/>
                </a:solidFill>
                <a:effectLst/>
                <a:latin typeface="Miso-Light"/>
                <a:ea typeface="Times New Roman" panose="02020603050405020304" pitchFamily="18" charset="0"/>
              </a:rPr>
              <a:t>achieves against people objective</a:t>
            </a:r>
            <a:endParaRPr lang="en-GB" sz="1300" dirty="0">
              <a:solidFill>
                <a:srgbClr val="0070C0"/>
              </a:solidFill>
              <a:latin typeface="Miso-Light"/>
            </a:endParaRPr>
          </a:p>
        </p:txBody>
      </p:sp>
      <p:sp>
        <p:nvSpPr>
          <p:cNvPr id="59" name="TextBox 58">
            <a:extLst>
              <a:ext uri="{FF2B5EF4-FFF2-40B4-BE49-F238E27FC236}">
                <a16:creationId xmlns:a16="http://schemas.microsoft.com/office/drawing/2014/main" id="{33894946-13FE-442D-9042-507B44BA37E1}"/>
              </a:ext>
            </a:extLst>
          </p:cNvPr>
          <p:cNvSpPr txBox="1"/>
          <p:nvPr/>
        </p:nvSpPr>
        <p:spPr>
          <a:xfrm>
            <a:off x="7405959" y="2737646"/>
            <a:ext cx="2339585" cy="4159190"/>
          </a:xfrm>
          <a:prstGeom prst="rect">
            <a:avLst/>
          </a:prstGeom>
        </p:spPr>
        <p:txBody>
          <a:bodyPr vert="horz" lIns="91440" tIns="45720" rIns="91440" bIns="45720" rtlCol="0" anchor="ctr">
            <a:noAutofit/>
          </a:bodyPr>
          <a:lstStyle/>
          <a:p>
            <a:pPr marL="285750" lvl="0" indent="-285750" algn="l">
              <a:buFont typeface="Arial" panose="020B0604020202020204" pitchFamily="34" charset="0"/>
              <a:buChar char="•"/>
              <a:tabLst>
                <a:tab pos="228600" algn="l"/>
              </a:tabLst>
            </a:pPr>
            <a:r>
              <a:rPr lang="en-GB" sz="1300" dirty="0">
                <a:effectLst/>
                <a:latin typeface="Miso-Light"/>
                <a:ea typeface="Times New Roman" panose="02020603050405020304" pitchFamily="18" charset="0"/>
              </a:rPr>
              <a:t>A high performer who always meets and often exceeds expectations.</a:t>
            </a:r>
          </a:p>
          <a:p>
            <a:pPr lvl="0" algn="l">
              <a:tabLst>
                <a:tab pos="228600" algn="l"/>
              </a:tabLst>
            </a:pPr>
            <a:endParaRPr lang="en-GB" sz="800" dirty="0">
              <a:effectLst/>
              <a:latin typeface="Miso-Light"/>
              <a:ea typeface="Times New Roman" panose="02020603050405020304" pitchFamily="18" charset="0"/>
            </a:endParaRPr>
          </a:p>
          <a:p>
            <a:pPr marL="285750" lvl="0" indent="-285750" algn="l">
              <a:buFont typeface="Arial" panose="020B0604020202020204" pitchFamily="34" charset="0"/>
              <a:buChar char="•"/>
              <a:tabLst>
                <a:tab pos="228600" algn="l"/>
              </a:tabLst>
            </a:pPr>
            <a:r>
              <a:rPr lang="en-GB" sz="1300" dirty="0">
                <a:effectLst/>
                <a:latin typeface="Miso-Light"/>
                <a:ea typeface="Times New Roman" panose="02020603050405020304" pitchFamily="18" charset="0"/>
              </a:rPr>
              <a:t>Frequently goes the extra mile to deliver more than expected (results &amp; service)</a:t>
            </a:r>
          </a:p>
          <a:p>
            <a:pPr marL="285750" lvl="0" indent="-285750" algn="l">
              <a:buFont typeface="Arial" panose="020B0604020202020204" pitchFamily="34" charset="0"/>
              <a:buChar char="•"/>
              <a:tabLst>
                <a:tab pos="228600" algn="l"/>
              </a:tabLst>
            </a:pPr>
            <a:endParaRPr lang="en-GB" sz="800" dirty="0">
              <a:latin typeface="Miso-Light"/>
              <a:ea typeface="Times New Roman" panose="02020603050405020304" pitchFamily="18" charset="0"/>
            </a:endParaRPr>
          </a:p>
          <a:p>
            <a:pPr marL="285750" lvl="0" indent="-285750" algn="l">
              <a:buFont typeface="Arial" panose="020B0604020202020204" pitchFamily="34" charset="0"/>
              <a:buChar char="•"/>
              <a:tabLst>
                <a:tab pos="228600" algn="l"/>
              </a:tabLst>
            </a:pPr>
            <a:r>
              <a:rPr lang="en-GB" sz="1300" dirty="0">
                <a:effectLst/>
                <a:latin typeface="Miso-Light"/>
                <a:ea typeface="Times New Roman" panose="02020603050405020304" pitchFamily="18" charset="0"/>
              </a:rPr>
              <a:t>Proactive and when encounters challenges, comes to manager with solutions not problems</a:t>
            </a:r>
          </a:p>
          <a:p>
            <a:pPr marL="285750" lvl="0" indent="-285750" algn="l">
              <a:buFont typeface="Arial" panose="020B0604020202020204" pitchFamily="34" charset="0"/>
              <a:buChar char="•"/>
              <a:tabLst>
                <a:tab pos="228600" algn="l"/>
              </a:tabLst>
            </a:pPr>
            <a:endParaRPr lang="en-GB" sz="800" dirty="0">
              <a:effectLst/>
              <a:latin typeface="Miso-Light"/>
              <a:ea typeface="Times New Roman" panose="02020603050405020304" pitchFamily="18" charset="0"/>
            </a:endParaRPr>
          </a:p>
          <a:p>
            <a:pPr marL="285750" lvl="0" indent="-285750" algn="l">
              <a:buFont typeface="Arial" panose="020B0604020202020204" pitchFamily="34" charset="0"/>
              <a:buChar char="•"/>
              <a:tabLst>
                <a:tab pos="228600" algn="l"/>
              </a:tabLst>
            </a:pPr>
            <a:r>
              <a:rPr lang="en-GB" sz="1300" dirty="0">
                <a:effectLst/>
                <a:latin typeface="Miso-Light"/>
                <a:ea typeface="Times New Roman" panose="02020603050405020304" pitchFamily="18" charset="0"/>
              </a:rPr>
              <a:t>Drives opportunities and ideas that add value to the business</a:t>
            </a:r>
          </a:p>
          <a:p>
            <a:pPr marL="285750" lvl="0" indent="-285750" algn="l">
              <a:buFont typeface="Arial" panose="020B0604020202020204" pitchFamily="34" charset="0"/>
              <a:buChar char="•"/>
              <a:tabLst>
                <a:tab pos="228600" algn="l"/>
              </a:tabLst>
            </a:pPr>
            <a:endParaRPr lang="en-GB" sz="800" dirty="0">
              <a:effectLst/>
              <a:latin typeface="Miso-Light"/>
              <a:ea typeface="Times New Roman" panose="02020603050405020304" pitchFamily="18" charset="0"/>
            </a:endParaRPr>
          </a:p>
          <a:p>
            <a:pPr marL="285750" lvl="0" indent="-285750" algn="l">
              <a:buFont typeface="Arial" panose="020B0604020202020204" pitchFamily="34" charset="0"/>
              <a:buChar char="•"/>
              <a:tabLst>
                <a:tab pos="228600" algn="l"/>
              </a:tabLst>
            </a:pPr>
            <a:r>
              <a:rPr lang="en-GB" sz="1300" dirty="0">
                <a:effectLst/>
                <a:latin typeface="Miso-Light"/>
                <a:ea typeface="Times New Roman" panose="02020603050405020304" pitchFamily="18" charset="0"/>
              </a:rPr>
              <a:t>Little or no guidance or direction needed</a:t>
            </a:r>
          </a:p>
          <a:p>
            <a:pPr marL="285750" lvl="0" indent="-285750" algn="l">
              <a:buFont typeface="Arial" panose="020B0604020202020204" pitchFamily="34" charset="0"/>
              <a:buChar char="•"/>
              <a:tabLst>
                <a:tab pos="228600" algn="l"/>
              </a:tabLst>
            </a:pPr>
            <a:endParaRPr lang="en-GB" sz="800" dirty="0">
              <a:latin typeface="Miso-Light"/>
            </a:endParaRPr>
          </a:p>
          <a:p>
            <a:pPr marL="285750" lvl="0" indent="-285750" algn="l">
              <a:buFont typeface="Arial" panose="020B0604020202020204" pitchFamily="34" charset="0"/>
              <a:buChar char="•"/>
              <a:tabLst>
                <a:tab pos="228600" algn="l"/>
              </a:tabLst>
            </a:pPr>
            <a:r>
              <a:rPr lang="en-GB" sz="1300" dirty="0">
                <a:latin typeface="Miso-Light"/>
              </a:rPr>
              <a:t>The stand out performer </a:t>
            </a:r>
          </a:p>
          <a:p>
            <a:pPr marL="285750" lvl="0" indent="-285750" algn="l">
              <a:buFont typeface="Arial" panose="020B0604020202020204" pitchFamily="34" charset="0"/>
              <a:buChar char="•"/>
              <a:tabLst>
                <a:tab pos="228600" algn="l"/>
              </a:tabLst>
            </a:pPr>
            <a:endParaRPr lang="en-GB" sz="1300" dirty="0">
              <a:latin typeface="Miso-Light"/>
            </a:endParaRPr>
          </a:p>
        </p:txBody>
      </p:sp>
      <p:sp>
        <p:nvSpPr>
          <p:cNvPr id="60" name="TextBox 59">
            <a:extLst>
              <a:ext uri="{FF2B5EF4-FFF2-40B4-BE49-F238E27FC236}">
                <a16:creationId xmlns:a16="http://schemas.microsoft.com/office/drawing/2014/main" id="{70ECC4A2-1642-4BB2-8443-11DAFA896CAC}"/>
              </a:ext>
            </a:extLst>
          </p:cNvPr>
          <p:cNvSpPr txBox="1"/>
          <p:nvPr/>
        </p:nvSpPr>
        <p:spPr>
          <a:xfrm>
            <a:off x="9688618" y="2713698"/>
            <a:ext cx="2503381" cy="4007591"/>
          </a:xfrm>
          <a:prstGeom prst="rect">
            <a:avLst/>
          </a:prstGeom>
        </p:spPr>
        <p:txBody>
          <a:bodyPr vert="horz" lIns="91440" tIns="45720" rIns="91440" bIns="45720" rtlCol="0" anchor="ctr">
            <a:noAutofit/>
          </a:bodyPr>
          <a:lstStyle/>
          <a:p>
            <a:pPr marL="285750" lvl="0" indent="-285750" algn="l">
              <a:buFont typeface="Arial" panose="020B0604020202020204" pitchFamily="34" charset="0"/>
              <a:buChar char="•"/>
              <a:tabLst>
                <a:tab pos="228600" algn="l"/>
              </a:tabLst>
            </a:pPr>
            <a:r>
              <a:rPr lang="en-GB" sz="1300" dirty="0">
                <a:effectLst/>
                <a:latin typeface="Miso-Light"/>
                <a:ea typeface="Times New Roman" panose="02020603050405020304" pitchFamily="18" charset="0"/>
              </a:rPr>
              <a:t>An outstanding performer who regularly, far exceeds expectations in all aspects of their role. (results &amp; service</a:t>
            </a:r>
          </a:p>
          <a:p>
            <a:pPr marL="285750" lvl="0" indent="-285750" algn="l">
              <a:buFont typeface="Arial" panose="020B0604020202020204" pitchFamily="34" charset="0"/>
              <a:buChar char="•"/>
              <a:tabLst>
                <a:tab pos="228600" algn="l"/>
              </a:tabLst>
            </a:pPr>
            <a:endParaRPr lang="en-GB" sz="800" dirty="0">
              <a:effectLst/>
              <a:latin typeface="Miso-Light"/>
              <a:ea typeface="Times New Roman" panose="02020603050405020304" pitchFamily="18" charset="0"/>
            </a:endParaRPr>
          </a:p>
          <a:p>
            <a:pPr marL="285750" lvl="0" indent="-285750" algn="l">
              <a:buFont typeface="Arial" panose="020B0604020202020204" pitchFamily="34" charset="0"/>
              <a:buChar char="•"/>
              <a:tabLst>
                <a:tab pos="228600" algn="l"/>
              </a:tabLst>
            </a:pPr>
            <a:r>
              <a:rPr lang="en-GB" sz="1300" dirty="0">
                <a:effectLst/>
                <a:latin typeface="Miso-Light"/>
                <a:ea typeface="Times New Roman" panose="02020603050405020304" pitchFamily="18" charset="0"/>
              </a:rPr>
              <a:t>Plays a significant role in driving team/business success</a:t>
            </a:r>
          </a:p>
          <a:p>
            <a:pPr marL="285750" lvl="0" indent="-285750" algn="l">
              <a:buFont typeface="Arial" panose="020B0604020202020204" pitchFamily="34" charset="0"/>
              <a:buChar char="•"/>
              <a:tabLst>
                <a:tab pos="228600" algn="l"/>
              </a:tabLst>
            </a:pPr>
            <a:endParaRPr lang="en-GB" sz="800" dirty="0">
              <a:effectLst/>
              <a:latin typeface="Miso-Light"/>
              <a:ea typeface="Times New Roman" panose="02020603050405020304" pitchFamily="18" charset="0"/>
            </a:endParaRPr>
          </a:p>
          <a:p>
            <a:pPr marL="285750" lvl="0" indent="-285750" algn="l">
              <a:buFont typeface="Arial" panose="020B0604020202020204" pitchFamily="34" charset="0"/>
              <a:buChar char="•"/>
              <a:tabLst>
                <a:tab pos="228600" algn="l"/>
              </a:tabLst>
            </a:pPr>
            <a:r>
              <a:rPr lang="en-GB" sz="1300" dirty="0">
                <a:effectLst/>
                <a:latin typeface="Miso-Light"/>
                <a:ea typeface="Times New Roman" panose="02020603050405020304" pitchFamily="18" charset="0"/>
              </a:rPr>
              <a:t>Achieves exceptional, and sustained results</a:t>
            </a:r>
          </a:p>
          <a:p>
            <a:pPr marL="285750" lvl="0" indent="-285750" algn="l">
              <a:buFont typeface="Arial" panose="020B0604020202020204" pitchFamily="34" charset="0"/>
              <a:buChar char="•"/>
              <a:tabLst>
                <a:tab pos="228600" algn="l"/>
              </a:tabLst>
            </a:pPr>
            <a:endParaRPr lang="en-GB" sz="800" dirty="0">
              <a:latin typeface="Miso-Light"/>
            </a:endParaRPr>
          </a:p>
          <a:p>
            <a:pPr marL="285750" lvl="0" indent="-285750" algn="l">
              <a:buFont typeface="Arial" panose="020B0604020202020204" pitchFamily="34" charset="0"/>
              <a:buChar char="•"/>
              <a:tabLst>
                <a:tab pos="228600" algn="l"/>
              </a:tabLst>
            </a:pPr>
            <a:r>
              <a:rPr lang="en-GB" sz="1300" dirty="0">
                <a:latin typeface="Miso-Light"/>
              </a:rPr>
              <a:t>Their service, or results are held up as an example by managers from other teams </a:t>
            </a:r>
          </a:p>
          <a:p>
            <a:pPr marL="285750" lvl="0" indent="-285750" algn="l">
              <a:buFont typeface="Arial" panose="020B0604020202020204" pitchFamily="34" charset="0"/>
              <a:buChar char="•"/>
              <a:tabLst>
                <a:tab pos="228600" algn="l"/>
              </a:tabLst>
            </a:pPr>
            <a:endParaRPr lang="en-GB" sz="800" dirty="0">
              <a:latin typeface="Miso-Light"/>
            </a:endParaRPr>
          </a:p>
          <a:p>
            <a:pPr marL="285750" lvl="0" indent="-285750" algn="l">
              <a:buFont typeface="Arial" panose="020B0604020202020204" pitchFamily="34" charset="0"/>
              <a:buChar char="•"/>
              <a:tabLst>
                <a:tab pos="228600" algn="l"/>
              </a:tabLst>
            </a:pPr>
            <a:r>
              <a:rPr lang="en-GB" sz="1300" dirty="0">
                <a:latin typeface="Miso-Light"/>
              </a:rPr>
              <a:t>Frequently recognised by their customers and peers as delivering exceptional service</a:t>
            </a:r>
          </a:p>
          <a:p>
            <a:pPr marL="285750" lvl="0" indent="-285750" algn="l">
              <a:buFont typeface="Arial" panose="020B0604020202020204" pitchFamily="34" charset="0"/>
              <a:buChar char="•"/>
              <a:tabLst>
                <a:tab pos="228600" algn="l"/>
              </a:tabLst>
            </a:pPr>
            <a:endParaRPr lang="en-GB" sz="800" dirty="0">
              <a:latin typeface="Miso-Light"/>
            </a:endParaRPr>
          </a:p>
          <a:p>
            <a:pPr marL="285750" lvl="0" indent="-285750" algn="l">
              <a:buFont typeface="Arial" panose="020B0604020202020204" pitchFamily="34" charset="0"/>
              <a:buChar char="•"/>
              <a:tabLst>
                <a:tab pos="228600" algn="l"/>
              </a:tabLst>
            </a:pPr>
            <a:r>
              <a:rPr lang="en-GB" sz="1300" dirty="0">
                <a:latin typeface="Miso-Light"/>
              </a:rPr>
              <a:t>They stand out ‘head and shoulders’ above all others </a:t>
            </a:r>
          </a:p>
        </p:txBody>
      </p:sp>
    </p:spTree>
    <p:custDataLst>
      <p:tags r:id="rId1"/>
    </p:custDataLst>
    <p:extLst>
      <p:ext uri="{BB962C8B-B14F-4D97-AF65-F5344CB8AC3E}">
        <p14:creationId xmlns:p14="http://schemas.microsoft.com/office/powerpoint/2010/main" val="3062984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2" descr="Cotswold Outdoor in Devon | Darts Farm">
            <a:extLst>
              <a:ext uri="{FF2B5EF4-FFF2-40B4-BE49-F238E27FC236}">
                <a16:creationId xmlns:a16="http://schemas.microsoft.com/office/drawing/2014/main" id="{70155272-7A5A-417A-AB0C-51CBFCF87E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0348"/>
          <a:stretch/>
        </p:blipFill>
        <p:spPr bwMode="auto">
          <a:xfrm>
            <a:off x="3305939" y="0"/>
            <a:ext cx="8886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92" name="Picture 191">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4" name="TextBox 3">
            <a:extLst>
              <a:ext uri="{FF2B5EF4-FFF2-40B4-BE49-F238E27FC236}">
                <a16:creationId xmlns:a16="http://schemas.microsoft.com/office/drawing/2014/main" id="{4C9965F6-A51A-493E-BAE4-8DB3B59E213E}"/>
              </a:ext>
            </a:extLst>
          </p:cNvPr>
          <p:cNvSpPr txBox="1"/>
          <p:nvPr/>
        </p:nvSpPr>
        <p:spPr>
          <a:xfrm>
            <a:off x="804997" y="798445"/>
            <a:ext cx="5570403" cy="131166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dirty="0">
                <a:solidFill>
                  <a:srgbClr val="000000"/>
                </a:solidFill>
                <a:latin typeface="Miso-Light"/>
                <a:ea typeface="+mj-ea"/>
                <a:cs typeface="+mj-cs"/>
              </a:rPr>
              <a:t>Measuring Performance </a:t>
            </a:r>
          </a:p>
        </p:txBody>
      </p:sp>
      <p:sp>
        <p:nvSpPr>
          <p:cNvPr id="20" name="TextBox 19">
            <a:extLst>
              <a:ext uri="{FF2B5EF4-FFF2-40B4-BE49-F238E27FC236}">
                <a16:creationId xmlns:a16="http://schemas.microsoft.com/office/drawing/2014/main" id="{244FDDB6-7688-4625-9A79-B27B45E771AF}"/>
              </a:ext>
            </a:extLst>
          </p:cNvPr>
          <p:cNvSpPr txBox="1"/>
          <p:nvPr/>
        </p:nvSpPr>
        <p:spPr>
          <a:xfrm>
            <a:off x="711237" y="1929242"/>
            <a:ext cx="5189403" cy="4395357"/>
          </a:xfrm>
          <a:prstGeom prst="rect">
            <a:avLst/>
          </a:prstGeom>
        </p:spPr>
        <p:txBody>
          <a:bodyPr vert="horz" lIns="91440" tIns="45720" rIns="91440" bIns="45720" rtlCol="0" anchor="ctr">
            <a:normAutofit/>
          </a:bodyPr>
          <a:lstStyle/>
          <a:p>
            <a:pPr>
              <a:lnSpc>
                <a:spcPct val="90000"/>
              </a:lnSpc>
              <a:spcAft>
                <a:spcPts val="600"/>
              </a:spcAft>
            </a:pPr>
            <a:r>
              <a:rPr lang="en-US" b="0" i="0" u="none" strike="noStrike" baseline="0" dirty="0">
                <a:solidFill>
                  <a:srgbClr val="000000"/>
                </a:solidFill>
                <a:latin typeface="Miso-Light"/>
              </a:rPr>
              <a:t>For ‘what’ the ‘outcome’ that is being measured is very role dependent</a:t>
            </a:r>
            <a:r>
              <a:rPr lang="en-US" dirty="0">
                <a:solidFill>
                  <a:srgbClr val="000000"/>
                </a:solidFill>
                <a:latin typeface="Miso-Light"/>
              </a:rPr>
              <a:t>:</a:t>
            </a:r>
          </a:p>
          <a:p>
            <a:pPr marL="285750" indent="-285750">
              <a:lnSpc>
                <a:spcPct val="90000"/>
              </a:lnSpc>
              <a:spcAft>
                <a:spcPts val="600"/>
              </a:spcAft>
              <a:buFont typeface="Arial" panose="020B0604020202020204" pitchFamily="34" charset="0"/>
              <a:buChar char="•"/>
            </a:pPr>
            <a:r>
              <a:rPr lang="en-US" sz="1600" dirty="0">
                <a:solidFill>
                  <a:srgbClr val="000000"/>
                </a:solidFill>
                <a:latin typeface="Miso-Light"/>
              </a:rPr>
              <a:t>“Have you achieved Explore more sign up of 25%”</a:t>
            </a:r>
          </a:p>
          <a:p>
            <a:pPr marL="285750" indent="-285750">
              <a:lnSpc>
                <a:spcPct val="90000"/>
              </a:lnSpc>
              <a:spcAft>
                <a:spcPts val="600"/>
              </a:spcAft>
              <a:buFont typeface="Arial" panose="020B0604020202020204" pitchFamily="34" charset="0"/>
              <a:buChar char="•"/>
            </a:pPr>
            <a:r>
              <a:rPr lang="en-US" sz="1600" dirty="0">
                <a:solidFill>
                  <a:srgbClr val="000000"/>
                </a:solidFill>
                <a:latin typeface="Miso-Light"/>
              </a:rPr>
              <a:t>“Has your marketing reached x number of customer”</a:t>
            </a:r>
          </a:p>
          <a:p>
            <a:pPr marL="285750" indent="-285750">
              <a:lnSpc>
                <a:spcPct val="90000"/>
              </a:lnSpc>
              <a:spcAft>
                <a:spcPts val="600"/>
              </a:spcAft>
              <a:buFont typeface="Arial" panose="020B0604020202020204" pitchFamily="34" charset="0"/>
              <a:buChar char="•"/>
            </a:pPr>
            <a:r>
              <a:rPr lang="en-US" sz="1600" dirty="0">
                <a:solidFill>
                  <a:srgbClr val="000000"/>
                </a:solidFill>
                <a:latin typeface="Miso-Light"/>
              </a:rPr>
              <a:t>“Have you answered 95%+ pf all ICT tickets in 48 hours?”</a:t>
            </a:r>
          </a:p>
          <a:p>
            <a:pPr marL="285750" indent="-285750">
              <a:lnSpc>
                <a:spcPct val="90000"/>
              </a:lnSpc>
              <a:spcAft>
                <a:spcPts val="600"/>
              </a:spcAft>
              <a:buFont typeface="Arial" panose="020B0604020202020204" pitchFamily="34" charset="0"/>
              <a:buChar char="•"/>
            </a:pPr>
            <a:endParaRPr lang="en-US" sz="1600" dirty="0">
              <a:solidFill>
                <a:srgbClr val="000000"/>
              </a:solidFill>
              <a:latin typeface="Miso-Light"/>
            </a:endParaRPr>
          </a:p>
          <a:p>
            <a:pPr>
              <a:lnSpc>
                <a:spcPct val="90000"/>
              </a:lnSpc>
              <a:spcAft>
                <a:spcPts val="600"/>
              </a:spcAft>
            </a:pPr>
            <a:r>
              <a:rPr lang="en-US" dirty="0">
                <a:solidFill>
                  <a:srgbClr val="000000"/>
                </a:solidFill>
                <a:latin typeface="Miso-Light"/>
              </a:rPr>
              <a:t>A manager can easily see if the outcome has been met or not met and to what extent for each. </a:t>
            </a:r>
          </a:p>
          <a:p>
            <a:pPr>
              <a:lnSpc>
                <a:spcPct val="90000"/>
              </a:lnSpc>
              <a:spcAft>
                <a:spcPts val="600"/>
              </a:spcAft>
            </a:pPr>
            <a:endParaRPr lang="en-US" dirty="0">
              <a:solidFill>
                <a:srgbClr val="000000"/>
              </a:solidFill>
              <a:latin typeface="Miso-Light"/>
            </a:endParaRPr>
          </a:p>
          <a:p>
            <a:pPr>
              <a:lnSpc>
                <a:spcPct val="90000"/>
              </a:lnSpc>
              <a:spcAft>
                <a:spcPts val="600"/>
              </a:spcAft>
            </a:pPr>
            <a:r>
              <a:rPr lang="en-US" dirty="0">
                <a:solidFill>
                  <a:srgbClr val="000000"/>
                </a:solidFill>
                <a:latin typeface="Miso-Light"/>
              </a:rPr>
              <a:t>For ‘how’ an employee conducts themself (the behaviours) we turn to the values (see following page).</a:t>
            </a:r>
          </a:p>
        </p:txBody>
      </p:sp>
    </p:spTree>
    <p:custDataLst>
      <p:tags r:id="rId1"/>
    </p:custDataLst>
    <p:extLst>
      <p:ext uri="{BB962C8B-B14F-4D97-AF65-F5344CB8AC3E}">
        <p14:creationId xmlns:p14="http://schemas.microsoft.com/office/powerpoint/2010/main" val="2161564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9965F6-A51A-493E-BAE4-8DB3B59E213E}"/>
              </a:ext>
            </a:extLst>
          </p:cNvPr>
          <p:cNvSpPr txBox="1"/>
          <p:nvPr/>
        </p:nvSpPr>
        <p:spPr>
          <a:xfrm>
            <a:off x="838199" y="291090"/>
            <a:ext cx="10515599" cy="93268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kern="1200" dirty="0">
                <a:solidFill>
                  <a:schemeClr val="tx1"/>
                </a:solidFill>
                <a:latin typeface="Miso-Light"/>
                <a:ea typeface="+mj-ea"/>
                <a:cs typeface="+mj-cs"/>
              </a:rPr>
              <a:t>Measuring Performance – The ‘how’ </a:t>
            </a:r>
          </a:p>
        </p:txBody>
      </p:sp>
      <p:sp>
        <p:nvSpPr>
          <p:cNvPr id="17" name="Rectangle 16">
            <a:extLst>
              <a:ext uri="{FF2B5EF4-FFF2-40B4-BE49-F238E27FC236}">
                <a16:creationId xmlns:a16="http://schemas.microsoft.com/office/drawing/2014/main" id="{0465601C-04B5-4AE0-8300-C95A72ECD2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244FDDB6-7688-4625-9A79-B27B45E771AF}"/>
              </a:ext>
            </a:extLst>
          </p:cNvPr>
          <p:cNvSpPr txBox="1"/>
          <p:nvPr/>
        </p:nvSpPr>
        <p:spPr>
          <a:xfrm>
            <a:off x="167329" y="3070251"/>
            <a:ext cx="2448320" cy="3390707"/>
          </a:xfrm>
          <a:prstGeom prst="rect">
            <a:avLst/>
          </a:prstGeom>
        </p:spPr>
        <p:txBody>
          <a:bodyPr vert="horz" lIns="91440" tIns="45720" rIns="91440" bIns="45720" rtlCol="0" anchor="ctr">
            <a:noAutofit/>
          </a:bodyPr>
          <a:lstStyle/>
          <a:p>
            <a:pPr marL="285750" lvl="0" indent="-285750" algn="l">
              <a:buFont typeface="Arial" panose="020B0604020202020204" pitchFamily="34" charset="0"/>
              <a:buChar char="•"/>
              <a:tabLst>
                <a:tab pos="228600" algn="l"/>
              </a:tabLst>
            </a:pPr>
            <a:r>
              <a:rPr lang="en-GB" sz="1400" dirty="0">
                <a:effectLst/>
                <a:latin typeface="Miso-Light"/>
                <a:ea typeface="Times New Roman" panose="02020603050405020304" pitchFamily="18" charset="0"/>
              </a:rPr>
              <a:t>Rarely demonstrates expected behaviours</a:t>
            </a:r>
          </a:p>
          <a:p>
            <a:pPr marL="285750" lvl="0" indent="-285750" algn="l">
              <a:buFont typeface="Arial" panose="020B0604020202020204" pitchFamily="34" charset="0"/>
              <a:buChar char="•"/>
              <a:tabLst>
                <a:tab pos="228600" algn="l"/>
              </a:tabLst>
            </a:pPr>
            <a:r>
              <a:rPr lang="en-GB" sz="1400" dirty="0">
                <a:effectLst/>
                <a:latin typeface="Miso-Light"/>
                <a:ea typeface="Times New Roman" panose="02020603050405020304" pitchFamily="18" charset="0"/>
              </a:rPr>
              <a:t>Behaviour may negatively impact on performance of self and others</a:t>
            </a:r>
          </a:p>
          <a:p>
            <a:pPr marL="285750" lvl="0" indent="-285750" algn="l">
              <a:buFont typeface="Arial" panose="020B0604020202020204" pitchFamily="34" charset="0"/>
              <a:buChar char="•"/>
              <a:tabLst>
                <a:tab pos="228600" algn="l"/>
              </a:tabLst>
            </a:pPr>
            <a:r>
              <a:rPr lang="en-GB" sz="1400" dirty="0">
                <a:effectLst/>
                <a:latin typeface="Miso-Light"/>
                <a:ea typeface="Times New Roman" panose="02020603050405020304" pitchFamily="18" charset="0"/>
              </a:rPr>
              <a:t>Works to own agenda to the detriment of the team/business</a:t>
            </a:r>
          </a:p>
          <a:p>
            <a:pPr marL="285750" lvl="0" indent="-285750" algn="l">
              <a:buFont typeface="Arial" panose="020B0604020202020204" pitchFamily="34" charset="0"/>
              <a:buChar char="•"/>
              <a:tabLst>
                <a:tab pos="228600" algn="l"/>
              </a:tabLst>
            </a:pPr>
            <a:r>
              <a:rPr lang="en-GB" sz="1400" dirty="0">
                <a:latin typeface="Miso-Light"/>
                <a:ea typeface="Times New Roman" panose="02020603050405020304" pitchFamily="18" charset="0"/>
              </a:rPr>
              <a:t>Considers themselves an employee of a single fascia, not O&amp;CC as a whole </a:t>
            </a:r>
            <a:endParaRPr lang="en-GB" sz="1400" dirty="0">
              <a:effectLst/>
              <a:latin typeface="Miso-Light"/>
              <a:ea typeface="Times New Roman" panose="02020603050405020304" pitchFamily="18" charset="0"/>
            </a:endParaRPr>
          </a:p>
          <a:p>
            <a:pPr marL="285750" lvl="0" indent="-285750" algn="l">
              <a:buFont typeface="Arial" panose="020B0604020202020204" pitchFamily="34" charset="0"/>
              <a:buChar char="•"/>
              <a:tabLst>
                <a:tab pos="228600" algn="l"/>
              </a:tabLst>
            </a:pPr>
            <a:r>
              <a:rPr lang="en-GB" sz="1400" dirty="0">
                <a:effectLst/>
                <a:latin typeface="Miso-Light"/>
                <a:ea typeface="Times New Roman" panose="02020603050405020304" pitchFamily="18" charset="0"/>
              </a:rPr>
              <a:t>Seen by others as not living the O&amp;CC way</a:t>
            </a:r>
          </a:p>
          <a:p>
            <a:pPr marL="285750" lvl="0" indent="-285750" algn="l">
              <a:buFont typeface="Arial" panose="020B0604020202020204" pitchFamily="34" charset="0"/>
              <a:buChar char="•"/>
              <a:tabLst>
                <a:tab pos="228600" algn="l"/>
              </a:tabLst>
            </a:pPr>
            <a:r>
              <a:rPr lang="en-GB" sz="1400" dirty="0">
                <a:effectLst/>
                <a:latin typeface="Miso-Light"/>
                <a:ea typeface="Times New Roman" panose="02020603050405020304" pitchFamily="18" charset="0"/>
              </a:rPr>
              <a:t>Takes little or no initiative, even when prompted</a:t>
            </a:r>
            <a:endParaRPr lang="en-GB" sz="1050" dirty="0">
              <a:latin typeface="Miso-Light"/>
            </a:endParaRPr>
          </a:p>
        </p:txBody>
      </p:sp>
      <p:sp>
        <p:nvSpPr>
          <p:cNvPr id="2" name="Oval 1">
            <a:extLst>
              <a:ext uri="{FF2B5EF4-FFF2-40B4-BE49-F238E27FC236}">
                <a16:creationId xmlns:a16="http://schemas.microsoft.com/office/drawing/2014/main" id="{F2379056-58F8-40D4-B3AE-B496B18E2671}"/>
              </a:ext>
            </a:extLst>
          </p:cNvPr>
          <p:cNvSpPr/>
          <p:nvPr/>
        </p:nvSpPr>
        <p:spPr>
          <a:xfrm>
            <a:off x="647642" y="1650697"/>
            <a:ext cx="1308471" cy="1281255"/>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 name="TextBox 48">
            <a:extLst>
              <a:ext uri="{FF2B5EF4-FFF2-40B4-BE49-F238E27FC236}">
                <a16:creationId xmlns:a16="http://schemas.microsoft.com/office/drawing/2014/main" id="{080C147D-2D51-47D9-A458-F9049ACE1D98}"/>
              </a:ext>
            </a:extLst>
          </p:cNvPr>
          <p:cNvSpPr txBox="1"/>
          <p:nvPr/>
        </p:nvSpPr>
        <p:spPr>
          <a:xfrm>
            <a:off x="2508253" y="3056627"/>
            <a:ext cx="2448320" cy="3067447"/>
          </a:xfrm>
          <a:prstGeom prst="rect">
            <a:avLst/>
          </a:prstGeom>
        </p:spPr>
        <p:txBody>
          <a:bodyPr vert="horz" lIns="91440" tIns="45720" rIns="91440" bIns="45720" rtlCol="0" anchor="ctr">
            <a:noAutofit/>
          </a:bodyPr>
          <a:lstStyle/>
          <a:p>
            <a:pPr marL="285750" lvl="0" indent="-285750" algn="l">
              <a:buFont typeface="Arial" panose="020B0604020202020204" pitchFamily="34" charset="0"/>
              <a:buChar char="•"/>
              <a:tabLst>
                <a:tab pos="228600" algn="l"/>
              </a:tabLst>
            </a:pPr>
            <a:r>
              <a:rPr lang="en-GB" sz="1400" dirty="0">
                <a:effectLst/>
                <a:latin typeface="Miso-Light"/>
                <a:ea typeface="Times New Roman" panose="02020603050405020304" pitchFamily="18" charset="0"/>
              </a:rPr>
              <a:t>Demonstrates some but not all of the expected behaviours or demonstrates the expected behaviours inconsistently</a:t>
            </a:r>
          </a:p>
          <a:p>
            <a:pPr marL="285750" lvl="0" indent="-285750" algn="l">
              <a:buFont typeface="Arial" panose="020B0604020202020204" pitchFamily="34" charset="0"/>
              <a:buChar char="•"/>
              <a:tabLst>
                <a:tab pos="228600" algn="l"/>
              </a:tabLst>
            </a:pPr>
            <a:r>
              <a:rPr lang="en-GB" sz="1400" dirty="0">
                <a:effectLst/>
                <a:latin typeface="Miso-Light"/>
                <a:ea typeface="Times New Roman" panose="02020603050405020304" pitchFamily="18" charset="0"/>
              </a:rPr>
              <a:t>Is receptive to feedback but may struggle to act on it in order to improve</a:t>
            </a:r>
          </a:p>
          <a:p>
            <a:pPr marL="285750" lvl="0" indent="-285750" algn="l">
              <a:buFont typeface="Arial" panose="020B0604020202020204" pitchFamily="34" charset="0"/>
              <a:buChar char="•"/>
              <a:tabLst>
                <a:tab pos="228600" algn="l"/>
              </a:tabLst>
            </a:pPr>
            <a:r>
              <a:rPr lang="en-GB" sz="1400" dirty="0">
                <a:effectLst/>
                <a:latin typeface="Miso-Light"/>
                <a:ea typeface="Times New Roman" panose="02020603050405020304" pitchFamily="18" charset="0"/>
              </a:rPr>
              <a:t>Has potential to meet the required standards of behaviour.</a:t>
            </a:r>
          </a:p>
          <a:p>
            <a:pPr marL="285750" lvl="0" indent="-285750" algn="l">
              <a:buFont typeface="Arial" panose="020B0604020202020204" pitchFamily="34" charset="0"/>
              <a:buChar char="•"/>
              <a:tabLst>
                <a:tab pos="228600" algn="l"/>
              </a:tabLst>
            </a:pPr>
            <a:r>
              <a:rPr lang="en-GB" sz="1400" dirty="0">
                <a:effectLst/>
                <a:latin typeface="Miso-Light"/>
                <a:ea typeface="Times New Roman" panose="02020603050405020304" pitchFamily="18" charset="0"/>
              </a:rPr>
              <a:t>May lack willingness or initiative to develop</a:t>
            </a:r>
          </a:p>
        </p:txBody>
      </p:sp>
      <p:sp>
        <p:nvSpPr>
          <p:cNvPr id="50" name="Oval 49">
            <a:extLst>
              <a:ext uri="{FF2B5EF4-FFF2-40B4-BE49-F238E27FC236}">
                <a16:creationId xmlns:a16="http://schemas.microsoft.com/office/drawing/2014/main" id="{84A82951-1A84-455A-B3AC-0B147D5B8C92}"/>
              </a:ext>
            </a:extLst>
          </p:cNvPr>
          <p:cNvSpPr/>
          <p:nvPr/>
        </p:nvSpPr>
        <p:spPr>
          <a:xfrm>
            <a:off x="3064627" y="1650697"/>
            <a:ext cx="1308471" cy="128125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2" name="Oval 51">
            <a:extLst>
              <a:ext uri="{FF2B5EF4-FFF2-40B4-BE49-F238E27FC236}">
                <a16:creationId xmlns:a16="http://schemas.microsoft.com/office/drawing/2014/main" id="{FF81BA5E-7468-41FF-9605-8E083F1ADA63}"/>
              </a:ext>
            </a:extLst>
          </p:cNvPr>
          <p:cNvSpPr/>
          <p:nvPr/>
        </p:nvSpPr>
        <p:spPr>
          <a:xfrm>
            <a:off x="5417996" y="1650697"/>
            <a:ext cx="1308471" cy="1281255"/>
          </a:xfrm>
          <a:prstGeom prst="ellipse">
            <a:avLst/>
          </a:prstGeom>
          <a:solidFill>
            <a:srgbClr val="B4C6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4" name="Oval 53">
            <a:extLst>
              <a:ext uri="{FF2B5EF4-FFF2-40B4-BE49-F238E27FC236}">
                <a16:creationId xmlns:a16="http://schemas.microsoft.com/office/drawing/2014/main" id="{AB2CEE01-F5E1-48AD-8FFF-81BBE52F5C91}"/>
              </a:ext>
            </a:extLst>
          </p:cNvPr>
          <p:cNvSpPr/>
          <p:nvPr/>
        </p:nvSpPr>
        <p:spPr>
          <a:xfrm>
            <a:off x="7731513" y="1650697"/>
            <a:ext cx="1308471" cy="128125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6" name="Oval 55">
            <a:extLst>
              <a:ext uri="{FF2B5EF4-FFF2-40B4-BE49-F238E27FC236}">
                <a16:creationId xmlns:a16="http://schemas.microsoft.com/office/drawing/2014/main" id="{83B7D758-CAF1-4F01-94A6-7DA2140F41CF}"/>
              </a:ext>
            </a:extLst>
          </p:cNvPr>
          <p:cNvSpPr/>
          <p:nvPr/>
        </p:nvSpPr>
        <p:spPr>
          <a:xfrm>
            <a:off x="10071545" y="1650697"/>
            <a:ext cx="1308471" cy="128125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8" name="TextBox 57">
            <a:extLst>
              <a:ext uri="{FF2B5EF4-FFF2-40B4-BE49-F238E27FC236}">
                <a16:creationId xmlns:a16="http://schemas.microsoft.com/office/drawing/2014/main" id="{2A08746E-A17A-45AD-BF4C-AB41217CFCC2}"/>
              </a:ext>
            </a:extLst>
          </p:cNvPr>
          <p:cNvSpPr txBox="1"/>
          <p:nvPr/>
        </p:nvSpPr>
        <p:spPr>
          <a:xfrm>
            <a:off x="4871838" y="3056627"/>
            <a:ext cx="2448320" cy="1988362"/>
          </a:xfrm>
          <a:prstGeom prst="rect">
            <a:avLst/>
          </a:prstGeom>
        </p:spPr>
        <p:txBody>
          <a:bodyPr vert="horz" lIns="91440" tIns="45720" rIns="91440" bIns="45720" rtlCol="0" anchor="ctr">
            <a:noAutofit/>
          </a:bodyPr>
          <a:lstStyle/>
          <a:p>
            <a:pPr marL="285750" lvl="0" indent="-285750" algn="l">
              <a:buFont typeface="Arial" panose="020B0604020202020204" pitchFamily="34" charset="0"/>
              <a:buChar char="•"/>
              <a:tabLst>
                <a:tab pos="228600" algn="l"/>
              </a:tabLst>
            </a:pPr>
            <a:r>
              <a:rPr lang="en-GB" sz="1400" dirty="0">
                <a:effectLst/>
                <a:latin typeface="Miso-Light"/>
                <a:ea typeface="Times New Roman" panose="02020603050405020304" pitchFamily="18" charset="0"/>
              </a:rPr>
              <a:t>Consistently demonstrates expected behaviours in line with the O&amp;CC way  </a:t>
            </a:r>
          </a:p>
          <a:p>
            <a:pPr marL="285750" lvl="0" indent="-285750" algn="l">
              <a:buFont typeface="Arial" panose="020B0604020202020204" pitchFamily="34" charset="0"/>
              <a:buChar char="•"/>
              <a:tabLst>
                <a:tab pos="228600" algn="l"/>
              </a:tabLst>
            </a:pPr>
            <a:r>
              <a:rPr lang="en-GB" sz="1400" dirty="0">
                <a:effectLst/>
                <a:latin typeface="Miso-Light"/>
                <a:ea typeface="Times New Roman" panose="02020603050405020304" pitchFamily="18" charset="0"/>
              </a:rPr>
              <a:t>Willingly seeks and accepts feedback on behaviour in order to improve performance</a:t>
            </a:r>
          </a:p>
          <a:p>
            <a:pPr marL="285750" lvl="0" indent="-285750" algn="l">
              <a:buFont typeface="Arial" panose="020B0604020202020204" pitchFamily="34" charset="0"/>
              <a:buChar char="•"/>
              <a:tabLst>
                <a:tab pos="228600" algn="l"/>
              </a:tabLst>
            </a:pPr>
            <a:r>
              <a:rPr lang="en-GB" sz="1400" dirty="0">
                <a:effectLst/>
                <a:latin typeface="Miso-Light"/>
                <a:ea typeface="Times New Roman" panose="02020603050405020304" pitchFamily="18" charset="0"/>
              </a:rPr>
              <a:t>Seen by others as a valued member of the team</a:t>
            </a:r>
          </a:p>
        </p:txBody>
      </p:sp>
      <p:sp>
        <p:nvSpPr>
          <p:cNvPr id="59" name="TextBox 58">
            <a:extLst>
              <a:ext uri="{FF2B5EF4-FFF2-40B4-BE49-F238E27FC236}">
                <a16:creationId xmlns:a16="http://schemas.microsoft.com/office/drawing/2014/main" id="{33894946-13FE-442D-9042-507B44BA37E1}"/>
              </a:ext>
            </a:extLst>
          </p:cNvPr>
          <p:cNvSpPr txBox="1"/>
          <p:nvPr/>
        </p:nvSpPr>
        <p:spPr>
          <a:xfrm>
            <a:off x="7242501" y="3085705"/>
            <a:ext cx="2448320" cy="2130238"/>
          </a:xfrm>
          <a:prstGeom prst="rect">
            <a:avLst/>
          </a:prstGeom>
        </p:spPr>
        <p:txBody>
          <a:bodyPr vert="horz" lIns="91440" tIns="45720" rIns="91440" bIns="45720" rtlCol="0" anchor="ctr">
            <a:noAutofit/>
          </a:bodyPr>
          <a:lstStyle/>
          <a:p>
            <a:pPr marL="285750" lvl="0" indent="-285750" algn="l">
              <a:buFont typeface="Arial" panose="020B0604020202020204" pitchFamily="34" charset="0"/>
              <a:buChar char="•"/>
              <a:tabLst>
                <a:tab pos="228600" algn="l"/>
              </a:tabLst>
            </a:pPr>
            <a:r>
              <a:rPr lang="en-GB" sz="1400" dirty="0">
                <a:effectLst/>
                <a:latin typeface="Miso-Light"/>
                <a:ea typeface="Times New Roman" panose="02020603050405020304" pitchFamily="18" charset="0"/>
              </a:rPr>
              <a:t>Highly effective behaviours have a positive impact on results delivery and relationships with others</a:t>
            </a:r>
          </a:p>
          <a:p>
            <a:pPr marL="285750" lvl="0" indent="-285750" algn="l">
              <a:buFont typeface="Arial" panose="020B0604020202020204" pitchFamily="34" charset="0"/>
              <a:buChar char="•"/>
              <a:tabLst>
                <a:tab pos="228600" algn="l"/>
              </a:tabLst>
            </a:pPr>
            <a:r>
              <a:rPr lang="en-GB" sz="1400" dirty="0">
                <a:effectLst/>
                <a:latin typeface="Miso-Light"/>
                <a:ea typeface="Times New Roman" panose="02020603050405020304" pitchFamily="18" charset="0"/>
              </a:rPr>
              <a:t>Is self aware and adapts behaviour to suit different people and situations </a:t>
            </a:r>
          </a:p>
          <a:p>
            <a:pPr marL="285750" lvl="0" indent="-285750" algn="l">
              <a:buFont typeface="Arial" panose="020B0604020202020204" pitchFamily="34" charset="0"/>
              <a:buChar char="•"/>
              <a:tabLst>
                <a:tab pos="228600" algn="l"/>
              </a:tabLst>
            </a:pPr>
            <a:r>
              <a:rPr lang="en-GB" sz="1400" dirty="0">
                <a:effectLst/>
                <a:latin typeface="Miso-Light"/>
                <a:ea typeface="Times New Roman" panose="02020603050405020304" pitchFamily="18" charset="0"/>
              </a:rPr>
              <a:t>Is seen by others as exemplifying the O&amp;CC way</a:t>
            </a:r>
            <a:endParaRPr lang="en-GB" sz="1050" dirty="0">
              <a:latin typeface="Miso-Light"/>
            </a:endParaRPr>
          </a:p>
        </p:txBody>
      </p:sp>
      <p:sp>
        <p:nvSpPr>
          <p:cNvPr id="60" name="TextBox 59">
            <a:extLst>
              <a:ext uri="{FF2B5EF4-FFF2-40B4-BE49-F238E27FC236}">
                <a16:creationId xmlns:a16="http://schemas.microsoft.com/office/drawing/2014/main" id="{70ECC4A2-1642-4BB2-8443-11DAFA896CAC}"/>
              </a:ext>
            </a:extLst>
          </p:cNvPr>
          <p:cNvSpPr txBox="1"/>
          <p:nvPr/>
        </p:nvSpPr>
        <p:spPr>
          <a:xfrm>
            <a:off x="9606086" y="3085705"/>
            <a:ext cx="2448320" cy="1859274"/>
          </a:xfrm>
          <a:prstGeom prst="rect">
            <a:avLst/>
          </a:prstGeom>
        </p:spPr>
        <p:txBody>
          <a:bodyPr vert="horz" lIns="91440" tIns="45720" rIns="91440" bIns="45720" rtlCol="0" anchor="ctr">
            <a:noAutofit/>
          </a:bodyPr>
          <a:lstStyle/>
          <a:p>
            <a:pPr marL="285750" lvl="0" indent="-285750" algn="l">
              <a:buFont typeface="Arial" panose="020B0604020202020204" pitchFamily="34" charset="0"/>
              <a:buChar char="•"/>
              <a:tabLst>
                <a:tab pos="228600" algn="l"/>
              </a:tabLst>
            </a:pPr>
            <a:r>
              <a:rPr lang="en-GB" sz="1400" dirty="0">
                <a:effectLst/>
                <a:latin typeface="Miso-Light"/>
                <a:ea typeface="Times New Roman" panose="02020603050405020304" pitchFamily="18" charset="0"/>
              </a:rPr>
              <a:t>Behaviours drive exceptional  performance in role and relationships with others</a:t>
            </a:r>
          </a:p>
          <a:p>
            <a:pPr marL="285750" lvl="0" indent="-285750" algn="l">
              <a:buFont typeface="Arial" panose="020B0604020202020204" pitchFamily="34" charset="0"/>
              <a:buChar char="•"/>
              <a:tabLst>
                <a:tab pos="228600" algn="l"/>
              </a:tabLst>
            </a:pPr>
            <a:r>
              <a:rPr lang="en-GB" sz="1400" dirty="0">
                <a:effectLst/>
                <a:latin typeface="Miso-Light"/>
                <a:ea typeface="Times New Roman" panose="02020603050405020304" pitchFamily="18" charset="0"/>
              </a:rPr>
              <a:t>Inspires others through leading by example and is viewed by others as a role model in support of the O&amp;CC way.</a:t>
            </a:r>
            <a:endParaRPr lang="en-GB" sz="1050" dirty="0">
              <a:latin typeface="Miso-Light"/>
            </a:endParaRPr>
          </a:p>
        </p:txBody>
      </p:sp>
      <p:sp>
        <p:nvSpPr>
          <p:cNvPr id="19" name="TextBox 18">
            <a:extLst>
              <a:ext uri="{FF2B5EF4-FFF2-40B4-BE49-F238E27FC236}">
                <a16:creationId xmlns:a16="http://schemas.microsoft.com/office/drawing/2014/main" id="{847D82C9-F229-4865-AC2F-264632672413}"/>
              </a:ext>
            </a:extLst>
          </p:cNvPr>
          <p:cNvSpPr txBox="1"/>
          <p:nvPr/>
        </p:nvSpPr>
        <p:spPr>
          <a:xfrm>
            <a:off x="680286" y="1872071"/>
            <a:ext cx="1259383" cy="830997"/>
          </a:xfrm>
          <a:prstGeom prst="rect">
            <a:avLst/>
          </a:prstGeom>
          <a:noFill/>
        </p:spPr>
        <p:txBody>
          <a:bodyPr wrap="square" rtlCol="0">
            <a:spAutoFit/>
          </a:bodyPr>
          <a:lstStyle/>
          <a:p>
            <a:pPr algn="ctr"/>
            <a:r>
              <a:rPr lang="en-GB" sz="1600" b="1" i="0" u="none" strike="noStrike" dirty="0">
                <a:solidFill>
                  <a:schemeClr val="bg1"/>
                </a:solidFill>
                <a:effectLst/>
                <a:latin typeface="Miso-Light"/>
              </a:rPr>
              <a:t>Does not meet expectations</a:t>
            </a:r>
            <a:endParaRPr lang="en-GB" sz="1600" dirty="0"/>
          </a:p>
        </p:txBody>
      </p:sp>
      <p:sp>
        <p:nvSpPr>
          <p:cNvPr id="21" name="TextBox 20">
            <a:extLst>
              <a:ext uri="{FF2B5EF4-FFF2-40B4-BE49-F238E27FC236}">
                <a16:creationId xmlns:a16="http://schemas.microsoft.com/office/drawing/2014/main" id="{2A9CE9E1-7478-484C-879B-9B61EA67D8A9}"/>
              </a:ext>
            </a:extLst>
          </p:cNvPr>
          <p:cNvSpPr txBox="1"/>
          <p:nvPr/>
        </p:nvSpPr>
        <p:spPr>
          <a:xfrm>
            <a:off x="3089170" y="1872070"/>
            <a:ext cx="1259383" cy="830997"/>
          </a:xfrm>
          <a:prstGeom prst="rect">
            <a:avLst/>
          </a:prstGeom>
          <a:noFill/>
        </p:spPr>
        <p:txBody>
          <a:bodyPr wrap="square" rtlCol="0">
            <a:spAutoFit/>
          </a:bodyPr>
          <a:lstStyle/>
          <a:p>
            <a:pPr algn="ctr"/>
            <a:r>
              <a:rPr lang="en-GB" sz="1600" b="1" dirty="0">
                <a:solidFill>
                  <a:schemeClr val="bg1"/>
                </a:solidFill>
                <a:latin typeface="Miso-Light"/>
              </a:rPr>
              <a:t>P</a:t>
            </a:r>
            <a:r>
              <a:rPr lang="en-GB" sz="1600" b="1" i="0" u="none" strike="noStrike" dirty="0">
                <a:solidFill>
                  <a:schemeClr val="bg1"/>
                </a:solidFill>
                <a:effectLst/>
                <a:latin typeface="Miso-Light"/>
              </a:rPr>
              <a:t>artially meets expectations</a:t>
            </a:r>
            <a:endParaRPr lang="en-GB" sz="1600" dirty="0"/>
          </a:p>
        </p:txBody>
      </p:sp>
      <p:sp>
        <p:nvSpPr>
          <p:cNvPr id="22" name="TextBox 21">
            <a:extLst>
              <a:ext uri="{FF2B5EF4-FFF2-40B4-BE49-F238E27FC236}">
                <a16:creationId xmlns:a16="http://schemas.microsoft.com/office/drawing/2014/main" id="{71165D13-3F18-4A81-A669-D7A8B656D3B1}"/>
              </a:ext>
            </a:extLst>
          </p:cNvPr>
          <p:cNvSpPr txBox="1"/>
          <p:nvPr/>
        </p:nvSpPr>
        <p:spPr>
          <a:xfrm>
            <a:off x="5442539" y="1872070"/>
            <a:ext cx="1259383" cy="584775"/>
          </a:xfrm>
          <a:prstGeom prst="rect">
            <a:avLst/>
          </a:prstGeom>
          <a:noFill/>
        </p:spPr>
        <p:txBody>
          <a:bodyPr wrap="square" rtlCol="0">
            <a:spAutoFit/>
          </a:bodyPr>
          <a:lstStyle/>
          <a:p>
            <a:pPr algn="ctr"/>
            <a:r>
              <a:rPr lang="en-GB" sz="1600" b="1" dirty="0">
                <a:solidFill>
                  <a:schemeClr val="bg1"/>
                </a:solidFill>
                <a:latin typeface="Miso-Light"/>
              </a:rPr>
              <a:t>Fully</a:t>
            </a:r>
            <a:r>
              <a:rPr lang="en-GB" sz="1600" b="1" i="0" u="none" strike="noStrike" dirty="0">
                <a:solidFill>
                  <a:schemeClr val="bg1"/>
                </a:solidFill>
                <a:effectLst/>
                <a:latin typeface="Miso-Light"/>
              </a:rPr>
              <a:t> meets expectations</a:t>
            </a:r>
            <a:endParaRPr lang="en-GB" sz="1600" dirty="0"/>
          </a:p>
        </p:txBody>
      </p:sp>
      <p:sp>
        <p:nvSpPr>
          <p:cNvPr id="23" name="TextBox 22">
            <a:extLst>
              <a:ext uri="{FF2B5EF4-FFF2-40B4-BE49-F238E27FC236}">
                <a16:creationId xmlns:a16="http://schemas.microsoft.com/office/drawing/2014/main" id="{19E9C6A5-3575-4E2F-8E43-57431D223BC5}"/>
              </a:ext>
            </a:extLst>
          </p:cNvPr>
          <p:cNvSpPr txBox="1"/>
          <p:nvPr/>
        </p:nvSpPr>
        <p:spPr>
          <a:xfrm>
            <a:off x="7756056" y="1872070"/>
            <a:ext cx="1259383" cy="830997"/>
          </a:xfrm>
          <a:prstGeom prst="rect">
            <a:avLst/>
          </a:prstGeom>
          <a:noFill/>
        </p:spPr>
        <p:txBody>
          <a:bodyPr wrap="square" rtlCol="0">
            <a:spAutoFit/>
          </a:bodyPr>
          <a:lstStyle/>
          <a:p>
            <a:pPr algn="ctr"/>
            <a:r>
              <a:rPr lang="en-GB" sz="1600" b="1" dirty="0">
                <a:solidFill>
                  <a:schemeClr val="bg1"/>
                </a:solidFill>
                <a:latin typeface="Miso-Light"/>
              </a:rPr>
              <a:t>Often Exceeds</a:t>
            </a:r>
            <a:r>
              <a:rPr lang="en-GB" sz="1600" b="1" i="0" u="none" strike="noStrike" dirty="0">
                <a:solidFill>
                  <a:schemeClr val="bg1"/>
                </a:solidFill>
                <a:effectLst/>
                <a:latin typeface="Miso-Light"/>
              </a:rPr>
              <a:t> expectations</a:t>
            </a:r>
            <a:endParaRPr lang="en-GB" sz="1600" dirty="0"/>
          </a:p>
        </p:txBody>
      </p:sp>
      <p:sp>
        <p:nvSpPr>
          <p:cNvPr id="24" name="TextBox 23">
            <a:extLst>
              <a:ext uri="{FF2B5EF4-FFF2-40B4-BE49-F238E27FC236}">
                <a16:creationId xmlns:a16="http://schemas.microsoft.com/office/drawing/2014/main" id="{6610E8F3-8C89-4975-8B39-D39E27F73C64}"/>
              </a:ext>
            </a:extLst>
          </p:cNvPr>
          <p:cNvSpPr txBox="1"/>
          <p:nvPr/>
        </p:nvSpPr>
        <p:spPr>
          <a:xfrm>
            <a:off x="10096088" y="1872070"/>
            <a:ext cx="1259383" cy="830997"/>
          </a:xfrm>
          <a:prstGeom prst="rect">
            <a:avLst/>
          </a:prstGeom>
          <a:noFill/>
        </p:spPr>
        <p:txBody>
          <a:bodyPr wrap="square" rtlCol="0">
            <a:spAutoFit/>
          </a:bodyPr>
          <a:lstStyle/>
          <a:p>
            <a:pPr algn="ctr"/>
            <a:r>
              <a:rPr lang="en-GB" sz="1600" b="1" dirty="0">
                <a:solidFill>
                  <a:schemeClr val="bg1"/>
                </a:solidFill>
                <a:latin typeface="Miso-Light"/>
              </a:rPr>
              <a:t>Always Exceeds</a:t>
            </a:r>
            <a:r>
              <a:rPr lang="en-GB" sz="1600" b="1" i="0" u="none" strike="noStrike" dirty="0">
                <a:solidFill>
                  <a:schemeClr val="bg1"/>
                </a:solidFill>
                <a:effectLst/>
                <a:latin typeface="Miso-Light"/>
              </a:rPr>
              <a:t> expectations</a:t>
            </a:r>
            <a:endParaRPr lang="en-GB" sz="1600" dirty="0"/>
          </a:p>
        </p:txBody>
      </p:sp>
    </p:spTree>
    <p:custDataLst>
      <p:tags r:id="rId1"/>
    </p:custDataLst>
    <p:extLst>
      <p:ext uri="{BB962C8B-B14F-4D97-AF65-F5344CB8AC3E}">
        <p14:creationId xmlns:p14="http://schemas.microsoft.com/office/powerpoint/2010/main" val="25452790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9965F6-A51A-493E-BAE4-8DB3B59E213E}"/>
              </a:ext>
            </a:extLst>
          </p:cNvPr>
          <p:cNvSpPr txBox="1"/>
          <p:nvPr/>
        </p:nvSpPr>
        <p:spPr>
          <a:xfrm>
            <a:off x="721686" y="565651"/>
            <a:ext cx="8422313" cy="707886"/>
          </a:xfrm>
          <a:prstGeom prst="rect">
            <a:avLst/>
          </a:prstGeom>
          <a:noFill/>
        </p:spPr>
        <p:txBody>
          <a:bodyPr wrap="square" rtlCol="0">
            <a:spAutoFit/>
          </a:bodyPr>
          <a:lstStyle/>
          <a:p>
            <a:r>
              <a:rPr lang="en-GB" sz="4000" dirty="0">
                <a:latin typeface="Miso-Light"/>
                <a:cs typeface="Arial" panose="020B0604020202020204" pitchFamily="34" charset="0"/>
              </a:rPr>
              <a:t>Customers at the Heart of Everything</a:t>
            </a:r>
          </a:p>
        </p:txBody>
      </p:sp>
      <p:pic>
        <p:nvPicPr>
          <p:cNvPr id="2049" name="Picture 1">
            <a:extLst>
              <a:ext uri="{FF2B5EF4-FFF2-40B4-BE49-F238E27FC236}">
                <a16:creationId xmlns:a16="http://schemas.microsoft.com/office/drawing/2014/main" id="{1ED01B22-1E23-46B5-AAE4-3FC93CB176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0228" y="506908"/>
            <a:ext cx="2076450" cy="723900"/>
          </a:xfrm>
          <a:prstGeom prst="rect">
            <a:avLst/>
          </a:prstGeom>
          <a:noFill/>
          <a:extLst>
            <a:ext uri="{909E8E84-426E-40DD-AFC4-6F175D3DCCD1}">
              <a14:hiddenFill xmlns:a14="http://schemas.microsoft.com/office/drawing/2010/main">
                <a:solidFill>
                  <a:srgbClr val="FFFFFF"/>
                </a:solidFill>
              </a14:hiddenFill>
            </a:ext>
          </a:extLst>
        </p:spPr>
      </p:pic>
      <p:pic>
        <p:nvPicPr>
          <p:cNvPr id="2097" name="Picture 7" descr="image001">
            <a:extLst>
              <a:ext uri="{FF2B5EF4-FFF2-40B4-BE49-F238E27FC236}">
                <a16:creationId xmlns:a16="http://schemas.microsoft.com/office/drawing/2014/main" id="{EE1BC8AA-2129-4ADF-B67B-75F394E02C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701" y="1262724"/>
            <a:ext cx="760413" cy="757238"/>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58">
            <a:extLst>
              <a:ext uri="{FF2B5EF4-FFF2-40B4-BE49-F238E27FC236}">
                <a16:creationId xmlns:a16="http://schemas.microsoft.com/office/drawing/2014/main" id="{4E28FCC5-1BFB-416A-A03D-FEB8A1232D85}"/>
              </a:ext>
            </a:extLst>
          </p:cNvPr>
          <p:cNvSpPr>
            <a:spLocks noChangeArrowheads="1"/>
          </p:cNvSpPr>
          <p:nvPr/>
        </p:nvSpPr>
        <p:spPr bwMode="auto">
          <a:xfrm>
            <a:off x="1857829" y="23222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32" name="Rectangle 84">
            <a:extLst>
              <a:ext uri="{FF2B5EF4-FFF2-40B4-BE49-F238E27FC236}">
                <a16:creationId xmlns:a16="http://schemas.microsoft.com/office/drawing/2014/main" id="{F3D6687C-0EAF-40DC-9AC7-B6A2895CAB39}"/>
              </a:ext>
            </a:extLst>
          </p:cNvPr>
          <p:cNvSpPr>
            <a:spLocks noChangeArrowheads="1"/>
          </p:cNvSpPr>
          <p:nvPr/>
        </p:nvSpPr>
        <p:spPr bwMode="auto">
          <a:xfrm>
            <a:off x="1857829" y="68942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63" name="Rectangle: Rounded Corners 62">
            <a:extLst>
              <a:ext uri="{FF2B5EF4-FFF2-40B4-BE49-F238E27FC236}">
                <a16:creationId xmlns:a16="http://schemas.microsoft.com/office/drawing/2014/main" id="{98D77AF7-F730-441A-BC85-D6FA130260C7}"/>
              </a:ext>
            </a:extLst>
          </p:cNvPr>
          <p:cNvSpPr/>
          <p:nvPr/>
        </p:nvSpPr>
        <p:spPr>
          <a:xfrm>
            <a:off x="1423114" y="1413327"/>
            <a:ext cx="9344025" cy="5252085"/>
          </a:xfrm>
          <a:prstGeom prst="roundRect">
            <a:avLst>
              <a:gd name="adj" fmla="val 8632"/>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cxnSp>
        <p:nvCxnSpPr>
          <p:cNvPr id="33" name="Straight Connector 32">
            <a:extLst>
              <a:ext uri="{FF2B5EF4-FFF2-40B4-BE49-F238E27FC236}">
                <a16:creationId xmlns:a16="http://schemas.microsoft.com/office/drawing/2014/main" id="{F5A1AB70-1578-487F-9C99-63FA301A40A8}"/>
              </a:ext>
            </a:extLst>
          </p:cNvPr>
          <p:cNvCxnSpPr>
            <a:stCxn id="63" idx="0"/>
            <a:endCxn id="63" idx="0"/>
          </p:cNvCxnSpPr>
          <p:nvPr/>
        </p:nvCxnSpPr>
        <p:spPr>
          <a:xfrm>
            <a:off x="6095127" y="141332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4EFD990-65F2-4247-955F-337E1CF49B48}"/>
              </a:ext>
            </a:extLst>
          </p:cNvPr>
          <p:cNvCxnSpPr>
            <a:cxnSpLocks/>
          </p:cNvCxnSpPr>
          <p:nvPr/>
        </p:nvCxnSpPr>
        <p:spPr>
          <a:xfrm flipH="1">
            <a:off x="6095126" y="2294677"/>
            <a:ext cx="1" cy="43705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EA28F504-6CBB-44F6-A571-1C1792147097}"/>
              </a:ext>
            </a:extLst>
          </p:cNvPr>
          <p:cNvSpPr txBox="1"/>
          <p:nvPr/>
        </p:nvSpPr>
        <p:spPr>
          <a:xfrm>
            <a:off x="2691992" y="1730737"/>
            <a:ext cx="2080001" cy="369332"/>
          </a:xfrm>
          <a:prstGeom prst="rect">
            <a:avLst/>
          </a:prstGeom>
          <a:noFill/>
        </p:spPr>
        <p:txBody>
          <a:bodyPr wrap="square">
            <a:spAutoFit/>
          </a:bodyPr>
          <a:lstStyle/>
          <a:p>
            <a:pPr algn="l"/>
            <a:r>
              <a:rPr lang="en-GB" sz="1800" b="1" i="0" u="none" strike="noStrike" baseline="0" dirty="0">
                <a:solidFill>
                  <a:srgbClr val="00B050"/>
                </a:solidFill>
                <a:latin typeface="FSAlbert"/>
              </a:rPr>
              <a:t>Delivering on Value</a:t>
            </a:r>
          </a:p>
        </p:txBody>
      </p:sp>
      <p:sp>
        <p:nvSpPr>
          <p:cNvPr id="70" name="TextBox 69">
            <a:extLst>
              <a:ext uri="{FF2B5EF4-FFF2-40B4-BE49-F238E27FC236}">
                <a16:creationId xmlns:a16="http://schemas.microsoft.com/office/drawing/2014/main" id="{747EAC29-FA39-461D-A61F-637E3074D43C}"/>
              </a:ext>
            </a:extLst>
          </p:cNvPr>
          <p:cNvSpPr txBox="1"/>
          <p:nvPr/>
        </p:nvSpPr>
        <p:spPr>
          <a:xfrm>
            <a:off x="7282152" y="1730737"/>
            <a:ext cx="2434717" cy="369332"/>
          </a:xfrm>
          <a:prstGeom prst="rect">
            <a:avLst/>
          </a:prstGeom>
          <a:noFill/>
        </p:spPr>
        <p:txBody>
          <a:bodyPr wrap="square">
            <a:spAutoFit/>
          </a:bodyPr>
          <a:lstStyle/>
          <a:p>
            <a:pPr algn="l"/>
            <a:r>
              <a:rPr lang="en-GB" sz="1800" b="1" i="0" u="none" strike="noStrike" baseline="0" dirty="0">
                <a:solidFill>
                  <a:srgbClr val="FF0000"/>
                </a:solidFill>
                <a:latin typeface="FSAlbert"/>
              </a:rPr>
              <a:t>Not Delivering on Value</a:t>
            </a:r>
          </a:p>
        </p:txBody>
      </p:sp>
      <p:sp>
        <p:nvSpPr>
          <p:cNvPr id="71" name="TextBox 70">
            <a:extLst>
              <a:ext uri="{FF2B5EF4-FFF2-40B4-BE49-F238E27FC236}">
                <a16:creationId xmlns:a16="http://schemas.microsoft.com/office/drawing/2014/main" id="{DA046DDF-C204-4233-918E-8F084FA4B3C8}"/>
              </a:ext>
            </a:extLst>
          </p:cNvPr>
          <p:cNvSpPr txBox="1"/>
          <p:nvPr/>
        </p:nvSpPr>
        <p:spPr>
          <a:xfrm>
            <a:off x="1520331" y="2205469"/>
            <a:ext cx="4574795" cy="4185761"/>
          </a:xfrm>
          <a:prstGeom prst="rect">
            <a:avLst/>
          </a:prstGeom>
          <a:noFill/>
        </p:spPr>
        <p:txBody>
          <a:bodyPr wrap="square">
            <a:spAutoFit/>
          </a:bodyPr>
          <a:lstStyle/>
          <a:p>
            <a:pPr marL="285750" indent="-285750">
              <a:buFont typeface="Arial" panose="020B0604020202020204" pitchFamily="34" charset="0"/>
              <a:buChar char="•"/>
            </a:pPr>
            <a:r>
              <a:rPr lang="en-GB" sz="1400" b="0" i="0" u="none" strike="noStrike" baseline="0" dirty="0">
                <a:latin typeface="Miso-Light"/>
              </a:rPr>
              <a:t>I care about understanding and meeting </a:t>
            </a:r>
            <a:r>
              <a:rPr lang="en-GB" sz="1400" dirty="0">
                <a:latin typeface="Miso-Light"/>
              </a:rPr>
              <a:t>my customers’ needs</a:t>
            </a:r>
            <a:endParaRPr lang="en-GB" sz="1400" b="0" i="0" u="none" strike="noStrike" baseline="0" dirty="0">
              <a:latin typeface="Miso-Light"/>
            </a:endParaRPr>
          </a:p>
          <a:p>
            <a:pPr lvl="0"/>
            <a:endParaRPr lang="en-GB" sz="1400" dirty="0">
              <a:latin typeface="Miso-Light"/>
            </a:endParaRPr>
          </a:p>
          <a:p>
            <a:pPr marL="285750" lvl="0" indent="-285750">
              <a:buFont typeface="Arial" panose="020B0604020202020204" pitchFamily="34" charset="0"/>
              <a:buChar char="•"/>
            </a:pPr>
            <a:r>
              <a:rPr lang="en-GB" sz="1400" dirty="0">
                <a:latin typeface="Miso-Light"/>
                <a:ea typeface="Calibri" panose="020F0502020204030204" pitchFamily="34" charset="0"/>
                <a:cs typeface="Calibri" panose="020F0502020204030204" pitchFamily="34" charset="0"/>
              </a:rPr>
              <a:t>I t</a:t>
            </a:r>
            <a:r>
              <a:rPr lang="en-GB" sz="1400" dirty="0">
                <a:effectLst/>
                <a:latin typeface="Miso-Light"/>
                <a:ea typeface="Calibri" panose="020F0502020204030204" pitchFamily="34" charset="0"/>
                <a:cs typeface="Calibri" panose="020F0502020204030204" pitchFamily="34" charset="0"/>
              </a:rPr>
              <a:t>reat my customers as an individual and adapt to them.</a:t>
            </a:r>
          </a:p>
          <a:p>
            <a:pPr lvl="0"/>
            <a:endParaRPr lang="en-GB" sz="1400" dirty="0">
              <a:latin typeface="Miso-Light"/>
              <a:ea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GB" sz="1400" dirty="0">
                <a:effectLst/>
                <a:latin typeface="Miso-Light"/>
                <a:ea typeface="Calibri" panose="020F0502020204030204" pitchFamily="34" charset="0"/>
                <a:cs typeface="Calibri" panose="020F0502020204030204" pitchFamily="34" charset="0"/>
              </a:rPr>
              <a:t>I recognise my role as a Subject Matter Expert and constructively challenge where appropriate</a:t>
            </a:r>
          </a:p>
          <a:p>
            <a:pPr lvl="0"/>
            <a:endParaRPr lang="en-GB" sz="1400" dirty="0">
              <a:latin typeface="Miso-Light"/>
              <a:ea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GB" sz="1400" dirty="0">
                <a:latin typeface="Miso-Light"/>
                <a:ea typeface="Calibri" panose="020F0502020204030204" pitchFamily="34" charset="0"/>
                <a:cs typeface="Calibri" panose="020F0502020204030204" pitchFamily="34" charset="0"/>
              </a:rPr>
              <a:t>I consider more than just immediate customer needs by supplying additional resources support or other. </a:t>
            </a:r>
          </a:p>
          <a:p>
            <a:pPr lvl="0"/>
            <a:endParaRPr lang="en-GB" sz="1400" dirty="0">
              <a:latin typeface="Miso-Light"/>
              <a:ea typeface="Calibri" panose="020F0502020204030204" pitchFamily="34" charset="0"/>
              <a:cs typeface="Times New Roman" panose="02020603050405020304" pitchFamily="18" charset="0"/>
            </a:endParaRPr>
          </a:p>
          <a:p>
            <a:pPr marL="285750" lvl="0" indent="-285750">
              <a:buFont typeface="Arial" panose="020B0604020202020204" pitchFamily="34" charset="0"/>
              <a:buChar char="•"/>
            </a:pPr>
            <a:r>
              <a:rPr lang="en-GB" sz="1400" dirty="0">
                <a:latin typeface="Miso-Light"/>
                <a:ea typeface="Calibri" panose="020F0502020204030204" pitchFamily="34" charset="0"/>
                <a:cs typeface="Calibri" panose="020F0502020204030204" pitchFamily="34" charset="0"/>
              </a:rPr>
              <a:t>I treat every colleague /customer with respect &amp; professionalism </a:t>
            </a:r>
          </a:p>
          <a:p>
            <a:pPr lvl="0"/>
            <a:endParaRPr lang="en-GB" sz="1400" dirty="0">
              <a:latin typeface="Miso-Ligh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GB" sz="1400" dirty="0">
                <a:effectLst/>
                <a:latin typeface="Miso-Light"/>
                <a:ea typeface="Calibri" panose="020F0502020204030204" pitchFamily="34" charset="0"/>
                <a:cs typeface="Calibri" panose="020F0502020204030204" pitchFamily="34" charset="0"/>
              </a:rPr>
              <a:t>I’m proactive in resolving customer issues and communicating delays or challenges </a:t>
            </a:r>
            <a:endParaRPr lang="en-GB" sz="1400" dirty="0">
              <a:latin typeface="Miso-Light"/>
              <a:ea typeface="Calibri" panose="020F0502020204030204" pitchFamily="34" charset="0"/>
              <a:cs typeface="Times New Roman" panose="02020603050405020304" pitchFamily="18" charset="0"/>
            </a:endParaRPr>
          </a:p>
          <a:p>
            <a:endParaRPr lang="en-GB" sz="1400" dirty="0">
              <a:effectLst/>
              <a:latin typeface="Miso-Ligh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GB" sz="1400" dirty="0">
                <a:effectLst/>
                <a:latin typeface="Miso-Light"/>
                <a:ea typeface="Calibri" panose="020F0502020204030204" pitchFamily="34" charset="0"/>
              </a:rPr>
              <a:t>I play a part in maintaining the safety of our customer and colleagues at all times</a:t>
            </a:r>
            <a:endParaRPr lang="en-GB" sz="1400" dirty="0">
              <a:latin typeface="Miso-Light"/>
            </a:endParaRPr>
          </a:p>
        </p:txBody>
      </p:sp>
      <p:sp>
        <p:nvSpPr>
          <p:cNvPr id="72" name="TextBox 71">
            <a:extLst>
              <a:ext uri="{FF2B5EF4-FFF2-40B4-BE49-F238E27FC236}">
                <a16:creationId xmlns:a16="http://schemas.microsoft.com/office/drawing/2014/main" id="{68497D1C-4E0C-4C2C-B582-F704AB5C7092}"/>
              </a:ext>
            </a:extLst>
          </p:cNvPr>
          <p:cNvSpPr txBox="1"/>
          <p:nvPr/>
        </p:nvSpPr>
        <p:spPr>
          <a:xfrm>
            <a:off x="6192344" y="2170750"/>
            <a:ext cx="4574795" cy="4401205"/>
          </a:xfrm>
          <a:prstGeom prst="rect">
            <a:avLst/>
          </a:prstGeom>
          <a:noFill/>
        </p:spPr>
        <p:txBody>
          <a:bodyPr wrap="square">
            <a:spAutoFit/>
          </a:bodyPr>
          <a:lstStyle/>
          <a:p>
            <a:pPr marL="285750" indent="-285750">
              <a:buFont typeface="Arial" panose="020B0604020202020204" pitchFamily="34" charset="0"/>
              <a:buChar char="•"/>
            </a:pPr>
            <a:r>
              <a:rPr lang="en-GB" sz="1400" b="0" i="0" u="none" strike="noStrike" baseline="0" dirty="0">
                <a:latin typeface="Miso-Light"/>
              </a:rPr>
              <a:t>I don’t actively listen, I do purely what I think is best regardless</a:t>
            </a:r>
          </a:p>
          <a:p>
            <a:endParaRPr lang="en-GB" sz="1400" dirty="0">
              <a:latin typeface="Miso-Light"/>
            </a:endParaRPr>
          </a:p>
          <a:p>
            <a:pPr marL="285750" lvl="0" indent="-285750">
              <a:buFont typeface="Arial" panose="020B0604020202020204" pitchFamily="34" charset="0"/>
              <a:buChar char="•"/>
            </a:pPr>
            <a:r>
              <a:rPr lang="en-GB" sz="1400" dirty="0">
                <a:latin typeface="Miso-Light"/>
                <a:ea typeface="Calibri" panose="020F0502020204030204" pitchFamily="34" charset="0"/>
                <a:cs typeface="Calibri" panose="020F0502020204030204" pitchFamily="34" charset="0"/>
              </a:rPr>
              <a:t>I give the same treatment or outputs to all</a:t>
            </a:r>
            <a:endParaRPr lang="en-GB" sz="1400" dirty="0">
              <a:effectLst/>
              <a:latin typeface="Miso-Light"/>
              <a:ea typeface="Calibri" panose="020F0502020204030204" pitchFamily="34" charset="0"/>
              <a:cs typeface="Calibri" panose="020F0502020204030204" pitchFamily="34" charset="0"/>
            </a:endParaRPr>
          </a:p>
          <a:p>
            <a:pPr lvl="0"/>
            <a:endParaRPr lang="en-GB" sz="1400" dirty="0">
              <a:latin typeface="Miso-Light"/>
              <a:ea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GB" sz="1400" dirty="0">
                <a:effectLst/>
                <a:latin typeface="Miso-Light"/>
                <a:ea typeface="Calibri" panose="020F0502020204030204" pitchFamily="34" charset="0"/>
                <a:cs typeface="Calibri" panose="020F0502020204030204" pitchFamily="34" charset="0"/>
              </a:rPr>
              <a:t>I do purely what I am asked for with no consideration or actability if the requested  solution is fit for purpose</a:t>
            </a:r>
          </a:p>
          <a:p>
            <a:pPr lvl="0"/>
            <a:endParaRPr lang="en-GB" sz="1400" dirty="0">
              <a:latin typeface="Miso-Light"/>
              <a:ea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GB" sz="1400" dirty="0">
                <a:latin typeface="Miso-Light"/>
                <a:ea typeface="Calibri" panose="020F0502020204030204" pitchFamily="34" charset="0"/>
                <a:cs typeface="Calibri" panose="020F0502020204030204" pitchFamily="34" charset="0"/>
              </a:rPr>
              <a:t>I may get the job done but do not help to ensure the ongoing success</a:t>
            </a:r>
          </a:p>
          <a:p>
            <a:pPr lvl="0"/>
            <a:endParaRPr lang="en-GB" sz="1400" dirty="0">
              <a:latin typeface="Miso-Light"/>
              <a:ea typeface="Calibri" panose="020F0502020204030204" pitchFamily="34" charset="0"/>
              <a:cs typeface="Times New Roman" panose="02020603050405020304" pitchFamily="18" charset="0"/>
            </a:endParaRPr>
          </a:p>
          <a:p>
            <a:pPr marL="285750" lvl="0" indent="-285750">
              <a:buFont typeface="Arial" panose="020B0604020202020204" pitchFamily="34" charset="0"/>
              <a:buChar char="•"/>
            </a:pPr>
            <a:r>
              <a:rPr lang="en-GB" sz="1400" dirty="0">
                <a:latin typeface="Miso-Light"/>
                <a:ea typeface="Calibri" panose="020F0502020204030204" pitchFamily="34" charset="0"/>
                <a:cs typeface="Calibri" panose="020F0502020204030204" pitchFamily="34" charset="0"/>
              </a:rPr>
              <a:t>I am disrespectful, condescending, </a:t>
            </a:r>
            <a:r>
              <a:rPr lang="en-GB" sz="1400" dirty="0">
                <a:effectLst/>
                <a:latin typeface="Miso-Light"/>
                <a:ea typeface="Calibri" panose="020F0502020204030204" pitchFamily="34" charset="0"/>
                <a:cs typeface="Calibri" panose="020F0502020204030204" pitchFamily="34" charset="0"/>
              </a:rPr>
              <a:t>judgemental, discourteous, impatient or</a:t>
            </a:r>
            <a:r>
              <a:rPr lang="en-GB" sz="1400" dirty="0">
                <a:latin typeface="Miso-Light"/>
                <a:ea typeface="Calibri" panose="020F0502020204030204" pitchFamily="34" charset="0"/>
                <a:cs typeface="Calibri" panose="020F0502020204030204" pitchFamily="34" charset="0"/>
              </a:rPr>
              <a:t> otherwise rude</a:t>
            </a:r>
          </a:p>
          <a:p>
            <a:pPr lvl="0"/>
            <a:endParaRPr lang="en-GB" sz="1400" dirty="0">
              <a:latin typeface="Miso-Ligh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GB" sz="1400" dirty="0">
                <a:effectLst/>
                <a:latin typeface="Miso-Light"/>
                <a:ea typeface="Calibri" panose="020F0502020204030204" pitchFamily="34" charset="0"/>
                <a:cs typeface="Calibri" panose="020F0502020204030204" pitchFamily="34" charset="0"/>
              </a:rPr>
              <a:t>I miss deadlines, </a:t>
            </a:r>
            <a:r>
              <a:rPr lang="en-GB" sz="1400" dirty="0">
                <a:latin typeface="Miso-Light"/>
                <a:ea typeface="Calibri" panose="020F0502020204030204" pitchFamily="34" charset="0"/>
                <a:cs typeface="Calibri" panose="020F0502020204030204" pitchFamily="34" charset="0"/>
              </a:rPr>
              <a:t>agreed SLAs or need to be chased to respond or deliver work</a:t>
            </a:r>
            <a:endParaRPr lang="en-GB" sz="1400" dirty="0">
              <a:latin typeface="Miso-Light"/>
              <a:ea typeface="Calibri" panose="020F0502020204030204" pitchFamily="34" charset="0"/>
              <a:cs typeface="Times New Roman" panose="02020603050405020304" pitchFamily="18" charset="0"/>
            </a:endParaRPr>
          </a:p>
          <a:p>
            <a:endParaRPr lang="en-GB" sz="1400" dirty="0">
              <a:effectLst/>
              <a:latin typeface="Miso-Ligh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GB" sz="1400" dirty="0">
                <a:effectLst/>
                <a:latin typeface="Miso-Light"/>
                <a:ea typeface="Calibri" panose="020F0502020204030204" pitchFamily="34" charset="0"/>
              </a:rPr>
              <a:t>I fails to notify or remedy (if appropriate) safety hazards once identified (regardless of who caused the hazard.)</a:t>
            </a:r>
            <a:endParaRPr lang="en-GB" sz="1400" dirty="0">
              <a:latin typeface="Miso-Light"/>
            </a:endParaRPr>
          </a:p>
          <a:p>
            <a:pPr marL="285750" indent="-285750">
              <a:buFont typeface="Arial" panose="020B0604020202020204" pitchFamily="34" charset="0"/>
              <a:buChar char="•"/>
            </a:pPr>
            <a:endParaRPr lang="en-GB" sz="1400" dirty="0">
              <a:effectLst/>
              <a:latin typeface="Miso-Light"/>
              <a:ea typeface="Calibri" panose="020F0502020204030204" pitchFamily="34" charset="0"/>
            </a:endParaRPr>
          </a:p>
        </p:txBody>
      </p:sp>
    </p:spTree>
    <p:custDataLst>
      <p:tags r:id="rId1"/>
    </p:custDataLst>
    <p:extLst>
      <p:ext uri="{BB962C8B-B14F-4D97-AF65-F5344CB8AC3E}">
        <p14:creationId xmlns:p14="http://schemas.microsoft.com/office/powerpoint/2010/main" val="13219041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9965F6-A51A-493E-BAE4-8DB3B59E213E}"/>
              </a:ext>
            </a:extLst>
          </p:cNvPr>
          <p:cNvSpPr txBox="1"/>
          <p:nvPr/>
        </p:nvSpPr>
        <p:spPr>
          <a:xfrm>
            <a:off x="721687" y="565651"/>
            <a:ext cx="4327278" cy="707886"/>
          </a:xfrm>
          <a:prstGeom prst="rect">
            <a:avLst/>
          </a:prstGeom>
          <a:noFill/>
        </p:spPr>
        <p:txBody>
          <a:bodyPr wrap="square" rtlCol="0">
            <a:spAutoFit/>
          </a:bodyPr>
          <a:lstStyle/>
          <a:p>
            <a:r>
              <a:rPr lang="en-GB" sz="4000" dirty="0">
                <a:latin typeface="Miso-Light"/>
                <a:cs typeface="Arial" panose="020B0604020202020204" pitchFamily="34" charset="0"/>
              </a:rPr>
              <a:t>Authentic </a:t>
            </a:r>
          </a:p>
        </p:txBody>
      </p:sp>
      <p:pic>
        <p:nvPicPr>
          <p:cNvPr id="2049" name="Picture 1">
            <a:extLst>
              <a:ext uri="{FF2B5EF4-FFF2-40B4-BE49-F238E27FC236}">
                <a16:creationId xmlns:a16="http://schemas.microsoft.com/office/drawing/2014/main" id="{1ED01B22-1E23-46B5-AAE4-3FC93CB176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0228" y="506908"/>
            <a:ext cx="2076450" cy="723900"/>
          </a:xfrm>
          <a:prstGeom prst="rect">
            <a:avLst/>
          </a:prstGeom>
          <a:noFill/>
          <a:extLst>
            <a:ext uri="{909E8E84-426E-40DD-AFC4-6F175D3DCCD1}">
              <a14:hiddenFill xmlns:a14="http://schemas.microsoft.com/office/drawing/2010/main">
                <a:solidFill>
                  <a:srgbClr val="FFFFFF"/>
                </a:solidFill>
              </a14:hiddenFill>
            </a:ext>
          </a:extLst>
        </p:spPr>
      </p:pic>
      <p:pic>
        <p:nvPicPr>
          <p:cNvPr id="2099" name="Picture 71">
            <a:extLst>
              <a:ext uri="{FF2B5EF4-FFF2-40B4-BE49-F238E27FC236}">
                <a16:creationId xmlns:a16="http://schemas.microsoft.com/office/drawing/2014/main" id="{6404BC0E-1BB4-41FE-B25F-2ECF478378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987" y="1285149"/>
            <a:ext cx="804863" cy="77787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58">
            <a:extLst>
              <a:ext uri="{FF2B5EF4-FFF2-40B4-BE49-F238E27FC236}">
                <a16:creationId xmlns:a16="http://schemas.microsoft.com/office/drawing/2014/main" id="{4E28FCC5-1BFB-416A-A03D-FEB8A1232D85}"/>
              </a:ext>
            </a:extLst>
          </p:cNvPr>
          <p:cNvSpPr>
            <a:spLocks noChangeArrowheads="1"/>
          </p:cNvSpPr>
          <p:nvPr/>
        </p:nvSpPr>
        <p:spPr bwMode="auto">
          <a:xfrm>
            <a:off x="1857829" y="23222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32" name="Rectangle 84">
            <a:extLst>
              <a:ext uri="{FF2B5EF4-FFF2-40B4-BE49-F238E27FC236}">
                <a16:creationId xmlns:a16="http://schemas.microsoft.com/office/drawing/2014/main" id="{F3D6687C-0EAF-40DC-9AC7-B6A2895CAB39}"/>
              </a:ext>
            </a:extLst>
          </p:cNvPr>
          <p:cNvSpPr>
            <a:spLocks noChangeArrowheads="1"/>
          </p:cNvSpPr>
          <p:nvPr/>
        </p:nvSpPr>
        <p:spPr bwMode="auto">
          <a:xfrm>
            <a:off x="1857829" y="68942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59" name="Rectangle: Rounded Corners 58">
            <a:extLst>
              <a:ext uri="{FF2B5EF4-FFF2-40B4-BE49-F238E27FC236}">
                <a16:creationId xmlns:a16="http://schemas.microsoft.com/office/drawing/2014/main" id="{68E5A761-838A-4D3A-A841-A63B7CF64FDF}"/>
              </a:ext>
            </a:extLst>
          </p:cNvPr>
          <p:cNvSpPr/>
          <p:nvPr/>
        </p:nvSpPr>
        <p:spPr>
          <a:xfrm>
            <a:off x="1423114" y="1413327"/>
            <a:ext cx="9344025" cy="5252085"/>
          </a:xfrm>
          <a:prstGeom prst="roundRect">
            <a:avLst>
              <a:gd name="adj" fmla="val 8632"/>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cxnSp>
        <p:nvCxnSpPr>
          <p:cNvPr id="62" name="Straight Connector 61">
            <a:extLst>
              <a:ext uri="{FF2B5EF4-FFF2-40B4-BE49-F238E27FC236}">
                <a16:creationId xmlns:a16="http://schemas.microsoft.com/office/drawing/2014/main" id="{3F423218-D5CC-4380-9D26-37FB7F7D9CB1}"/>
              </a:ext>
            </a:extLst>
          </p:cNvPr>
          <p:cNvCxnSpPr>
            <a:cxnSpLocks/>
          </p:cNvCxnSpPr>
          <p:nvPr/>
        </p:nvCxnSpPr>
        <p:spPr>
          <a:xfrm flipH="1">
            <a:off x="6095126" y="2294677"/>
            <a:ext cx="1" cy="43705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3D73C124-E3B2-4F4A-BC5D-D9F6C3FAEEF7}"/>
              </a:ext>
            </a:extLst>
          </p:cNvPr>
          <p:cNvSpPr txBox="1"/>
          <p:nvPr/>
        </p:nvSpPr>
        <p:spPr>
          <a:xfrm>
            <a:off x="2691992" y="1730737"/>
            <a:ext cx="2080001" cy="369332"/>
          </a:xfrm>
          <a:prstGeom prst="rect">
            <a:avLst/>
          </a:prstGeom>
          <a:noFill/>
        </p:spPr>
        <p:txBody>
          <a:bodyPr wrap="square">
            <a:spAutoFit/>
          </a:bodyPr>
          <a:lstStyle/>
          <a:p>
            <a:pPr algn="l"/>
            <a:r>
              <a:rPr lang="en-GB" sz="1800" b="1" i="0" u="none" strike="noStrike" baseline="0" dirty="0">
                <a:solidFill>
                  <a:srgbClr val="00B050"/>
                </a:solidFill>
                <a:latin typeface="FSAlbert"/>
              </a:rPr>
              <a:t>Delivering on Value</a:t>
            </a:r>
          </a:p>
        </p:txBody>
      </p:sp>
      <p:sp>
        <p:nvSpPr>
          <p:cNvPr id="64" name="TextBox 63">
            <a:extLst>
              <a:ext uri="{FF2B5EF4-FFF2-40B4-BE49-F238E27FC236}">
                <a16:creationId xmlns:a16="http://schemas.microsoft.com/office/drawing/2014/main" id="{F67AA5A4-0A12-4B96-9C27-59F058A72875}"/>
              </a:ext>
            </a:extLst>
          </p:cNvPr>
          <p:cNvSpPr txBox="1"/>
          <p:nvPr/>
        </p:nvSpPr>
        <p:spPr>
          <a:xfrm>
            <a:off x="7282152" y="1730737"/>
            <a:ext cx="2434717" cy="369332"/>
          </a:xfrm>
          <a:prstGeom prst="rect">
            <a:avLst/>
          </a:prstGeom>
          <a:noFill/>
        </p:spPr>
        <p:txBody>
          <a:bodyPr wrap="square">
            <a:spAutoFit/>
          </a:bodyPr>
          <a:lstStyle/>
          <a:p>
            <a:pPr algn="l"/>
            <a:r>
              <a:rPr lang="en-GB" sz="1800" b="1" i="0" u="none" strike="noStrike" baseline="0" dirty="0">
                <a:solidFill>
                  <a:srgbClr val="FF0000"/>
                </a:solidFill>
                <a:latin typeface="FSAlbert"/>
              </a:rPr>
              <a:t>Not Delivering on Value</a:t>
            </a:r>
          </a:p>
        </p:txBody>
      </p:sp>
      <p:sp>
        <p:nvSpPr>
          <p:cNvPr id="65" name="TextBox 64">
            <a:extLst>
              <a:ext uri="{FF2B5EF4-FFF2-40B4-BE49-F238E27FC236}">
                <a16:creationId xmlns:a16="http://schemas.microsoft.com/office/drawing/2014/main" id="{B0FBD0E3-4643-413A-B30F-E2157824A0F0}"/>
              </a:ext>
            </a:extLst>
          </p:cNvPr>
          <p:cNvSpPr txBox="1"/>
          <p:nvPr/>
        </p:nvSpPr>
        <p:spPr>
          <a:xfrm>
            <a:off x="1520331" y="2205469"/>
            <a:ext cx="4574795" cy="4476546"/>
          </a:xfrm>
          <a:prstGeom prst="rect">
            <a:avLst/>
          </a:prstGeom>
          <a:noFill/>
        </p:spPr>
        <p:txBody>
          <a:bodyPr wrap="square">
            <a:spAutoFit/>
          </a:bodyPr>
          <a:lstStyle/>
          <a:p>
            <a:pPr marL="285750" lvl="0" indent="-285750">
              <a:buFont typeface="Arial" panose="020B0604020202020204" pitchFamily="34" charset="0"/>
              <a:buChar char="•"/>
            </a:pPr>
            <a:r>
              <a:rPr lang="en-GB" sz="1400" dirty="0">
                <a:effectLst/>
                <a:latin typeface="Miso-Light"/>
                <a:ea typeface="Calibri" panose="020F0502020204030204" pitchFamily="34" charset="0"/>
                <a:cs typeface="Calibri" panose="020F0502020204030204" pitchFamily="34" charset="0"/>
              </a:rPr>
              <a:t>I’m honest with customers and colleagues</a:t>
            </a:r>
          </a:p>
          <a:p>
            <a:pPr marL="285750" lvl="0" indent="-285750">
              <a:buFont typeface="Arial" panose="020B0604020202020204" pitchFamily="34" charset="0"/>
              <a:buChar char="•"/>
            </a:pPr>
            <a:endParaRPr lang="en-GB" sz="1400" dirty="0">
              <a:effectLst/>
              <a:latin typeface="Miso-Light"/>
              <a:ea typeface="Calibri" panose="020F0502020204030204" pitchFamily="34" charset="0"/>
              <a:cs typeface="Times New Roman" panose="02020603050405020304" pitchFamily="18" charset="0"/>
            </a:endParaRPr>
          </a:p>
          <a:p>
            <a:pPr marL="285750" lvl="0" indent="-285750">
              <a:lnSpc>
                <a:spcPct val="107000"/>
              </a:lnSpc>
              <a:buFont typeface="Arial" panose="020B0604020202020204" pitchFamily="34" charset="0"/>
              <a:buChar char="•"/>
            </a:pPr>
            <a:r>
              <a:rPr lang="en-GB" sz="1400" dirty="0">
                <a:solidFill>
                  <a:srgbClr val="000000"/>
                </a:solidFill>
                <a:effectLst/>
                <a:latin typeface="Miso-Light"/>
                <a:ea typeface="Calibri" panose="020F0502020204030204" pitchFamily="34" charset="0"/>
                <a:cs typeface="Calibri" panose="020F0502020204030204" pitchFamily="34" charset="0"/>
              </a:rPr>
              <a:t>I’m willing to say “I don’t know” or “I don’t understand” and talk to others to find out.</a:t>
            </a:r>
          </a:p>
          <a:p>
            <a:pPr marL="285750" lvl="0" indent="-285750">
              <a:lnSpc>
                <a:spcPct val="107000"/>
              </a:lnSpc>
              <a:buFont typeface="Arial" panose="020B0604020202020204" pitchFamily="34" charset="0"/>
              <a:buChar char="•"/>
            </a:pPr>
            <a:endParaRPr lang="en-GB" sz="1400" dirty="0">
              <a:effectLst/>
              <a:latin typeface="Miso-Light"/>
              <a:ea typeface="Calibri" panose="020F0502020204030204" pitchFamily="34" charset="0"/>
              <a:cs typeface="Times New Roman" panose="02020603050405020304" pitchFamily="18" charset="0"/>
            </a:endParaRPr>
          </a:p>
          <a:p>
            <a:pPr marL="285750" lvl="0" indent="-285750">
              <a:lnSpc>
                <a:spcPct val="107000"/>
              </a:lnSpc>
              <a:buFont typeface="Arial" panose="020B0604020202020204" pitchFamily="34" charset="0"/>
              <a:buChar char="•"/>
            </a:pPr>
            <a:r>
              <a:rPr lang="en-GB" sz="1400" dirty="0">
                <a:effectLst/>
                <a:latin typeface="Miso-Light"/>
                <a:ea typeface="Calibri" panose="020F0502020204030204" pitchFamily="34" charset="0"/>
                <a:cs typeface="Calibri" panose="020F0502020204030204" pitchFamily="34" charset="0"/>
              </a:rPr>
              <a:t>I provides service in line with company ethos, sustainable, environmental etc. </a:t>
            </a:r>
            <a:endParaRPr lang="en-GB" sz="1400" dirty="0">
              <a:effectLst/>
              <a:latin typeface="Miso-Light"/>
              <a:ea typeface="Calibri" panose="020F0502020204030204" pitchFamily="34" charset="0"/>
              <a:cs typeface="Times New Roman" panose="02020603050405020304" pitchFamily="18" charset="0"/>
            </a:endParaRPr>
          </a:p>
          <a:p>
            <a:pPr lvl="0"/>
            <a:endParaRPr lang="en-GB" sz="1400" dirty="0">
              <a:effectLst/>
              <a:latin typeface="Miso-Light"/>
              <a:ea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GB" sz="1400" dirty="0">
                <a:effectLst/>
                <a:latin typeface="Miso-Light"/>
                <a:ea typeface="Calibri" panose="020F0502020204030204" pitchFamily="34" charset="0"/>
                <a:cs typeface="Times New Roman" panose="02020603050405020304" pitchFamily="18" charset="0"/>
              </a:rPr>
              <a:t>I t</a:t>
            </a:r>
            <a:r>
              <a:rPr lang="en-GB" sz="1400" dirty="0">
                <a:effectLst/>
                <a:latin typeface="Miso-Light"/>
                <a:ea typeface="Calibri" panose="020F0502020204030204" pitchFamily="34" charset="0"/>
              </a:rPr>
              <a:t>akes personal accountability and keeps my promises </a:t>
            </a:r>
          </a:p>
          <a:p>
            <a:pPr marL="285750" lvl="0" indent="-285750">
              <a:buFont typeface="Arial" panose="020B0604020202020204" pitchFamily="34" charset="0"/>
              <a:buChar char="•"/>
            </a:pPr>
            <a:endParaRPr lang="en-GB" sz="1400" dirty="0">
              <a:latin typeface="Miso-Light"/>
            </a:endParaRPr>
          </a:p>
          <a:p>
            <a:pPr marL="285750" lvl="0" indent="-285750">
              <a:buFont typeface="Arial" panose="020B0604020202020204" pitchFamily="34" charset="0"/>
              <a:buChar char="•"/>
            </a:pPr>
            <a:r>
              <a:rPr lang="en-GB" sz="1400" dirty="0">
                <a:latin typeface="Miso-Light"/>
              </a:rPr>
              <a:t>I consider the impact of my actions on others and O&amp;CC reputation </a:t>
            </a:r>
          </a:p>
          <a:p>
            <a:pPr marL="285750" lvl="0" indent="-285750">
              <a:buFont typeface="Arial" panose="020B0604020202020204" pitchFamily="34" charset="0"/>
              <a:buChar char="•"/>
            </a:pPr>
            <a:endParaRPr lang="en-GB" sz="1400" dirty="0">
              <a:latin typeface="Miso-Light"/>
            </a:endParaRPr>
          </a:p>
          <a:p>
            <a:pPr marL="285750" lvl="0" indent="-285750">
              <a:buFont typeface="Arial" panose="020B0604020202020204" pitchFamily="34" charset="0"/>
              <a:buChar char="•"/>
            </a:pPr>
            <a:r>
              <a:rPr lang="en-GB" sz="1400" dirty="0">
                <a:latin typeface="Miso-Light"/>
              </a:rPr>
              <a:t>I make decisions about resources as if they are my own</a:t>
            </a:r>
          </a:p>
          <a:p>
            <a:pPr lvl="0"/>
            <a:endParaRPr lang="en-GB" sz="1400" dirty="0">
              <a:latin typeface="Miso-Light"/>
            </a:endParaRPr>
          </a:p>
          <a:p>
            <a:pPr marL="285750" indent="-285750">
              <a:buFont typeface="Arial" panose="020B0604020202020204" pitchFamily="34" charset="0"/>
              <a:buChar char="•"/>
            </a:pPr>
            <a:r>
              <a:rPr lang="en-GB" sz="1400" dirty="0">
                <a:latin typeface="Miso-Light"/>
              </a:rPr>
              <a:t>I own the decisions I make and</a:t>
            </a:r>
            <a:r>
              <a:rPr lang="en-GB" sz="1400" b="0" i="0" u="none" strike="noStrike" baseline="0" dirty="0">
                <a:latin typeface="Miso-Light"/>
              </a:rPr>
              <a:t> focus on finding solutions, not dwelling on problems</a:t>
            </a:r>
          </a:p>
          <a:p>
            <a:pPr marL="285750" lvl="0" indent="-285750">
              <a:buFont typeface="Arial" panose="020B0604020202020204" pitchFamily="34" charset="0"/>
              <a:buChar char="•"/>
            </a:pPr>
            <a:endParaRPr lang="en-GB" sz="1400" dirty="0">
              <a:latin typeface="Miso-Light"/>
            </a:endParaRPr>
          </a:p>
          <a:p>
            <a:pPr marL="285750" indent="-285750">
              <a:buFont typeface="Arial" panose="020B0604020202020204" pitchFamily="34" charset="0"/>
              <a:buChar char="•"/>
            </a:pPr>
            <a:r>
              <a:rPr lang="en-GB" sz="1400" dirty="0">
                <a:latin typeface="Miso-Light"/>
              </a:rPr>
              <a:t>I understand how my work supports our customers and company performance.</a:t>
            </a:r>
          </a:p>
        </p:txBody>
      </p:sp>
      <p:sp>
        <p:nvSpPr>
          <p:cNvPr id="66" name="TextBox 65">
            <a:extLst>
              <a:ext uri="{FF2B5EF4-FFF2-40B4-BE49-F238E27FC236}">
                <a16:creationId xmlns:a16="http://schemas.microsoft.com/office/drawing/2014/main" id="{B3C0F54D-33A3-4113-B332-FE7C87772CDD}"/>
              </a:ext>
            </a:extLst>
          </p:cNvPr>
          <p:cNvSpPr txBox="1"/>
          <p:nvPr/>
        </p:nvSpPr>
        <p:spPr>
          <a:xfrm>
            <a:off x="6095126" y="2205469"/>
            <a:ext cx="4769228" cy="4446410"/>
          </a:xfrm>
          <a:prstGeom prst="rect">
            <a:avLst/>
          </a:prstGeom>
          <a:noFill/>
        </p:spPr>
        <p:txBody>
          <a:bodyPr wrap="square">
            <a:spAutoFit/>
          </a:bodyPr>
          <a:lstStyle/>
          <a:p>
            <a:pPr marL="285750" lvl="0" indent="-285750">
              <a:buFont typeface="Arial" panose="020B0604020202020204" pitchFamily="34" charset="0"/>
              <a:buChar char="•"/>
            </a:pPr>
            <a:r>
              <a:rPr lang="en-GB" sz="1400" dirty="0">
                <a:effectLst/>
                <a:latin typeface="Miso-Light"/>
                <a:ea typeface="Calibri" panose="020F0502020204030204" pitchFamily="34" charset="0"/>
                <a:cs typeface="Calibri" panose="020F0502020204030204" pitchFamily="34" charset="0"/>
              </a:rPr>
              <a:t>I g</a:t>
            </a:r>
            <a:r>
              <a:rPr lang="en-GB" sz="1400" dirty="0">
                <a:latin typeface="Miso-Light"/>
                <a:ea typeface="Calibri" panose="020F0502020204030204" pitchFamily="34" charset="0"/>
                <a:cs typeface="Calibri" panose="020F0502020204030204" pitchFamily="34" charset="0"/>
              </a:rPr>
              <a:t>ossip / says </a:t>
            </a:r>
            <a:r>
              <a:rPr lang="en-GB" sz="1400" dirty="0">
                <a:effectLst/>
                <a:latin typeface="Miso-Light"/>
                <a:ea typeface="Calibri" panose="020F0502020204030204" pitchFamily="34" charset="0"/>
                <a:cs typeface="Calibri" panose="020F0502020204030204" pitchFamily="34" charset="0"/>
              </a:rPr>
              <a:t>one thing to management and another to colleagues. Or fail to a</a:t>
            </a:r>
            <a:r>
              <a:rPr lang="en-GB" sz="1400" dirty="0">
                <a:solidFill>
                  <a:srgbClr val="000000"/>
                </a:solidFill>
                <a:effectLst/>
                <a:latin typeface="Miso-Light"/>
                <a:ea typeface="Calibri" panose="020F0502020204030204" pitchFamily="34" charset="0"/>
                <a:cs typeface="Calibri" panose="020F0502020204030204" pitchFamily="34" charset="0"/>
              </a:rPr>
              <a:t>cknowledge others’ contributions.</a:t>
            </a:r>
          </a:p>
          <a:p>
            <a:pPr lvl="0"/>
            <a:endParaRPr lang="en-GB" sz="1400" dirty="0">
              <a:effectLst/>
              <a:latin typeface="Miso-Light"/>
              <a:ea typeface="Calibri" panose="020F0502020204030204" pitchFamily="34" charset="0"/>
              <a:cs typeface="Times New Roman" panose="02020603050405020304" pitchFamily="18" charset="0"/>
            </a:endParaRPr>
          </a:p>
          <a:p>
            <a:pPr marL="285750" indent="-285750">
              <a:lnSpc>
                <a:spcPct val="107000"/>
              </a:lnSpc>
              <a:buFont typeface="Arial" panose="020B0604020202020204" pitchFamily="34" charset="0"/>
              <a:buChar char="•"/>
            </a:pPr>
            <a:r>
              <a:rPr lang="en-GB" sz="1400" dirty="0">
                <a:latin typeface="Miso-Light"/>
                <a:ea typeface="Calibri" panose="020F0502020204030204" pitchFamily="34" charset="0"/>
                <a:cs typeface="Calibri" panose="020F0502020204030204" pitchFamily="34" charset="0"/>
              </a:rPr>
              <a:t>I see “asking for help” as a sign of weakness. </a:t>
            </a:r>
            <a:r>
              <a:rPr lang="en-GB" sz="1400" dirty="0">
                <a:solidFill>
                  <a:srgbClr val="000000"/>
                </a:solidFill>
                <a:effectLst/>
                <a:latin typeface="Miso-Light"/>
                <a:ea typeface="Calibri" panose="020F0502020204030204" pitchFamily="34" charset="0"/>
                <a:cs typeface="Calibri" panose="020F0502020204030204" pitchFamily="34" charset="0"/>
              </a:rPr>
              <a:t>Fail to seek advice and support, or to address development gaps. </a:t>
            </a:r>
          </a:p>
          <a:p>
            <a:pPr>
              <a:lnSpc>
                <a:spcPct val="107000"/>
              </a:lnSpc>
            </a:pPr>
            <a:endParaRPr lang="en-GB" sz="1400" dirty="0">
              <a:effectLst/>
              <a:latin typeface="Miso-Light"/>
              <a:ea typeface="Calibri" panose="020F0502020204030204" pitchFamily="34" charset="0"/>
              <a:cs typeface="Times New Roman" panose="02020603050405020304" pitchFamily="18" charset="0"/>
            </a:endParaRPr>
          </a:p>
          <a:p>
            <a:pPr marL="285750" lvl="0" indent="-285750">
              <a:buFont typeface="Arial" panose="020B0604020202020204" pitchFamily="34" charset="0"/>
              <a:buChar char="•"/>
            </a:pPr>
            <a:r>
              <a:rPr lang="en-GB" sz="1400" dirty="0">
                <a:latin typeface="Miso-Light"/>
                <a:ea typeface="Calibri" panose="020F0502020204030204" pitchFamily="34" charset="0"/>
                <a:cs typeface="Calibri" panose="020F0502020204030204" pitchFamily="34" charset="0"/>
              </a:rPr>
              <a:t>I provide service that contradicts our ethos and values</a:t>
            </a:r>
            <a:endParaRPr lang="en-GB" sz="1400" dirty="0">
              <a:effectLst/>
              <a:latin typeface="Miso-Light"/>
              <a:ea typeface="Calibri" panose="020F0502020204030204" pitchFamily="34" charset="0"/>
              <a:cs typeface="Calibri" panose="020F0502020204030204" pitchFamily="34" charset="0"/>
            </a:endParaRPr>
          </a:p>
          <a:p>
            <a:pPr lvl="0"/>
            <a:endParaRPr lang="en-GB" sz="1400" dirty="0">
              <a:effectLst/>
              <a:latin typeface="Miso-Light"/>
              <a:ea typeface="Calibri" panose="020F0502020204030204" pitchFamily="34" charset="0"/>
              <a:cs typeface="Times New Roman" panose="02020603050405020304" pitchFamily="18" charset="0"/>
            </a:endParaRPr>
          </a:p>
          <a:p>
            <a:pPr marL="285750" lvl="0" indent="-285750">
              <a:buFont typeface="Arial" panose="020B0604020202020204" pitchFamily="34" charset="0"/>
              <a:buChar char="•"/>
            </a:pPr>
            <a:r>
              <a:rPr lang="en-GB" sz="1400" dirty="0">
                <a:effectLst/>
                <a:latin typeface="Miso-Light"/>
                <a:ea typeface="Calibri" panose="020F0502020204030204" pitchFamily="34" charset="0"/>
                <a:cs typeface="Calibri" panose="020F0502020204030204" pitchFamily="34" charset="0"/>
              </a:rPr>
              <a:t>I have ‘sloping shoulders’, ‘pass the buck’ or fail to deliver  </a:t>
            </a:r>
          </a:p>
          <a:p>
            <a:pPr lvl="0"/>
            <a:endParaRPr lang="en-GB" sz="1400" dirty="0">
              <a:latin typeface="Miso-Light"/>
              <a:ea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GB" sz="1400" dirty="0">
                <a:latin typeface="Miso-Light"/>
              </a:rPr>
              <a:t>I fail to consider the impact of my actions on others and O&amp;CC reputation </a:t>
            </a:r>
          </a:p>
          <a:p>
            <a:pPr marL="285750" lvl="0" indent="-285750">
              <a:buFont typeface="Arial" panose="020B0604020202020204" pitchFamily="34" charset="0"/>
              <a:buChar char="•"/>
            </a:pPr>
            <a:endParaRPr lang="en-GB" sz="1400" dirty="0">
              <a:latin typeface="Miso-Light"/>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GB" sz="1400" dirty="0">
                <a:latin typeface="Miso-Light"/>
              </a:rPr>
              <a:t>I am blasé about how I use company resources</a:t>
            </a:r>
          </a:p>
          <a:p>
            <a:pPr marL="285750" indent="-285750">
              <a:buFont typeface="Arial" panose="020B0604020202020204" pitchFamily="34" charset="0"/>
              <a:buChar char="•"/>
            </a:pPr>
            <a:endParaRPr lang="en-GB" sz="1400" dirty="0">
              <a:effectLst/>
              <a:latin typeface="Miso-Ligh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GB" sz="1400" dirty="0">
                <a:effectLst/>
                <a:latin typeface="Miso-Light"/>
                <a:ea typeface="Calibri" panose="020F0502020204030204" pitchFamily="34" charset="0"/>
              </a:rPr>
              <a:t>I behave as a victim when things do not go well and blame others for mistakes</a:t>
            </a:r>
          </a:p>
          <a:p>
            <a:pPr marL="285750" indent="-285750">
              <a:buFont typeface="Arial" panose="020B0604020202020204" pitchFamily="34" charset="0"/>
              <a:buChar char="•"/>
            </a:pPr>
            <a:endParaRPr lang="en-GB" sz="1400" dirty="0">
              <a:latin typeface="Miso-Light"/>
              <a:ea typeface="Calibri" panose="020F0502020204030204" pitchFamily="34" charset="0"/>
            </a:endParaRPr>
          </a:p>
          <a:p>
            <a:pPr marL="285750" indent="-285750">
              <a:buFont typeface="Arial" panose="020B0604020202020204" pitchFamily="34" charset="0"/>
              <a:buChar char="•"/>
            </a:pPr>
            <a:r>
              <a:rPr lang="en-GB" sz="1400" dirty="0">
                <a:latin typeface="Miso-Light"/>
                <a:ea typeface="Calibri" panose="020F0502020204030204" pitchFamily="34" charset="0"/>
              </a:rPr>
              <a:t>I just get my head down and do the minimum needed in order to be left alone </a:t>
            </a:r>
          </a:p>
        </p:txBody>
      </p:sp>
    </p:spTree>
    <p:custDataLst>
      <p:tags r:id="rId1"/>
    </p:custDataLst>
    <p:extLst>
      <p:ext uri="{BB962C8B-B14F-4D97-AF65-F5344CB8AC3E}">
        <p14:creationId xmlns:p14="http://schemas.microsoft.com/office/powerpoint/2010/main" val="31274118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9965F6-A51A-493E-BAE4-8DB3B59E213E}"/>
              </a:ext>
            </a:extLst>
          </p:cNvPr>
          <p:cNvSpPr txBox="1"/>
          <p:nvPr/>
        </p:nvSpPr>
        <p:spPr>
          <a:xfrm>
            <a:off x="721687" y="565651"/>
            <a:ext cx="4327278" cy="707886"/>
          </a:xfrm>
          <a:prstGeom prst="rect">
            <a:avLst/>
          </a:prstGeom>
          <a:noFill/>
        </p:spPr>
        <p:txBody>
          <a:bodyPr wrap="square" rtlCol="0">
            <a:spAutoFit/>
          </a:bodyPr>
          <a:lstStyle/>
          <a:p>
            <a:r>
              <a:rPr lang="en-GB" sz="4000" dirty="0">
                <a:latin typeface="Miso-Light"/>
                <a:cs typeface="Arial" panose="020B0604020202020204" pitchFamily="34" charset="0"/>
              </a:rPr>
              <a:t>Brave and Bold</a:t>
            </a:r>
          </a:p>
        </p:txBody>
      </p:sp>
      <p:pic>
        <p:nvPicPr>
          <p:cNvPr id="2049" name="Picture 1">
            <a:extLst>
              <a:ext uri="{FF2B5EF4-FFF2-40B4-BE49-F238E27FC236}">
                <a16:creationId xmlns:a16="http://schemas.microsoft.com/office/drawing/2014/main" id="{1ED01B22-1E23-46B5-AAE4-3FC93CB176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0228" y="506908"/>
            <a:ext cx="2076450" cy="723900"/>
          </a:xfrm>
          <a:prstGeom prst="rect">
            <a:avLst/>
          </a:prstGeom>
          <a:noFill/>
          <a:extLst>
            <a:ext uri="{909E8E84-426E-40DD-AFC4-6F175D3DCCD1}">
              <a14:hiddenFill xmlns:a14="http://schemas.microsoft.com/office/drawing/2010/main">
                <a:solidFill>
                  <a:srgbClr val="FFFFFF"/>
                </a:solidFill>
              </a14:hiddenFill>
            </a:ext>
          </a:extLst>
        </p:spPr>
      </p:pic>
      <p:pic>
        <p:nvPicPr>
          <p:cNvPr id="2100" name="Picture 74">
            <a:extLst>
              <a:ext uri="{FF2B5EF4-FFF2-40B4-BE49-F238E27FC236}">
                <a16:creationId xmlns:a16="http://schemas.microsoft.com/office/drawing/2014/main" id="{B5DEFB4A-C2FF-4F04-B177-9C06E5B065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888" y="1273537"/>
            <a:ext cx="784225" cy="766763"/>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58">
            <a:extLst>
              <a:ext uri="{FF2B5EF4-FFF2-40B4-BE49-F238E27FC236}">
                <a16:creationId xmlns:a16="http://schemas.microsoft.com/office/drawing/2014/main" id="{4E28FCC5-1BFB-416A-A03D-FEB8A1232D85}"/>
              </a:ext>
            </a:extLst>
          </p:cNvPr>
          <p:cNvSpPr>
            <a:spLocks noChangeArrowheads="1"/>
          </p:cNvSpPr>
          <p:nvPr/>
        </p:nvSpPr>
        <p:spPr bwMode="auto">
          <a:xfrm>
            <a:off x="1857829" y="23222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32" name="Rectangle 84">
            <a:extLst>
              <a:ext uri="{FF2B5EF4-FFF2-40B4-BE49-F238E27FC236}">
                <a16:creationId xmlns:a16="http://schemas.microsoft.com/office/drawing/2014/main" id="{F3D6687C-0EAF-40DC-9AC7-B6A2895CAB39}"/>
              </a:ext>
            </a:extLst>
          </p:cNvPr>
          <p:cNvSpPr>
            <a:spLocks noChangeArrowheads="1"/>
          </p:cNvSpPr>
          <p:nvPr/>
        </p:nvSpPr>
        <p:spPr bwMode="auto">
          <a:xfrm>
            <a:off x="1857829" y="68942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59" name="Rectangle: Rounded Corners 58">
            <a:extLst>
              <a:ext uri="{FF2B5EF4-FFF2-40B4-BE49-F238E27FC236}">
                <a16:creationId xmlns:a16="http://schemas.microsoft.com/office/drawing/2014/main" id="{7D6E8361-0828-4BC0-9071-E4D3404DAB28}"/>
              </a:ext>
            </a:extLst>
          </p:cNvPr>
          <p:cNvSpPr/>
          <p:nvPr/>
        </p:nvSpPr>
        <p:spPr>
          <a:xfrm>
            <a:off x="1423114" y="1413327"/>
            <a:ext cx="9344025" cy="5252085"/>
          </a:xfrm>
          <a:prstGeom prst="roundRect">
            <a:avLst>
              <a:gd name="adj" fmla="val 8632"/>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cxnSp>
        <p:nvCxnSpPr>
          <p:cNvPr id="61" name="Straight Connector 60">
            <a:extLst>
              <a:ext uri="{FF2B5EF4-FFF2-40B4-BE49-F238E27FC236}">
                <a16:creationId xmlns:a16="http://schemas.microsoft.com/office/drawing/2014/main" id="{99555E91-F75A-47CC-BA0F-B1F24FB0D641}"/>
              </a:ext>
            </a:extLst>
          </p:cNvPr>
          <p:cNvCxnSpPr>
            <a:cxnSpLocks/>
          </p:cNvCxnSpPr>
          <p:nvPr/>
        </p:nvCxnSpPr>
        <p:spPr>
          <a:xfrm flipH="1">
            <a:off x="6095126" y="2294677"/>
            <a:ext cx="1" cy="43705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342AE0E9-763A-4E8A-B2B5-7E9A10974602}"/>
              </a:ext>
            </a:extLst>
          </p:cNvPr>
          <p:cNvSpPr txBox="1"/>
          <p:nvPr/>
        </p:nvSpPr>
        <p:spPr>
          <a:xfrm>
            <a:off x="2691992" y="1730737"/>
            <a:ext cx="2080001" cy="369332"/>
          </a:xfrm>
          <a:prstGeom prst="rect">
            <a:avLst/>
          </a:prstGeom>
          <a:noFill/>
        </p:spPr>
        <p:txBody>
          <a:bodyPr wrap="square">
            <a:spAutoFit/>
          </a:bodyPr>
          <a:lstStyle/>
          <a:p>
            <a:pPr algn="l"/>
            <a:r>
              <a:rPr lang="en-GB" sz="1800" b="1" i="0" u="none" strike="noStrike" baseline="0" dirty="0">
                <a:solidFill>
                  <a:srgbClr val="00B050"/>
                </a:solidFill>
                <a:latin typeface="FSAlbert"/>
              </a:rPr>
              <a:t>Delivering on Value</a:t>
            </a:r>
          </a:p>
        </p:txBody>
      </p:sp>
      <p:sp>
        <p:nvSpPr>
          <p:cNvPr id="63" name="TextBox 62">
            <a:extLst>
              <a:ext uri="{FF2B5EF4-FFF2-40B4-BE49-F238E27FC236}">
                <a16:creationId xmlns:a16="http://schemas.microsoft.com/office/drawing/2014/main" id="{20626A78-53E3-4544-BD02-31C7B299CD20}"/>
              </a:ext>
            </a:extLst>
          </p:cNvPr>
          <p:cNvSpPr txBox="1"/>
          <p:nvPr/>
        </p:nvSpPr>
        <p:spPr>
          <a:xfrm>
            <a:off x="7282152" y="1730737"/>
            <a:ext cx="2434717" cy="369332"/>
          </a:xfrm>
          <a:prstGeom prst="rect">
            <a:avLst/>
          </a:prstGeom>
          <a:noFill/>
        </p:spPr>
        <p:txBody>
          <a:bodyPr wrap="square">
            <a:spAutoFit/>
          </a:bodyPr>
          <a:lstStyle/>
          <a:p>
            <a:pPr algn="l"/>
            <a:r>
              <a:rPr lang="en-GB" sz="1800" b="1" i="0" u="none" strike="noStrike" baseline="0" dirty="0">
                <a:solidFill>
                  <a:srgbClr val="FF0000"/>
                </a:solidFill>
                <a:latin typeface="FSAlbert"/>
              </a:rPr>
              <a:t>Not Delivering on Value</a:t>
            </a:r>
          </a:p>
        </p:txBody>
      </p:sp>
      <p:sp>
        <p:nvSpPr>
          <p:cNvPr id="64" name="TextBox 63">
            <a:extLst>
              <a:ext uri="{FF2B5EF4-FFF2-40B4-BE49-F238E27FC236}">
                <a16:creationId xmlns:a16="http://schemas.microsoft.com/office/drawing/2014/main" id="{DDA7C0DA-542F-47CC-BC32-CBF054ED4DC4}"/>
              </a:ext>
            </a:extLst>
          </p:cNvPr>
          <p:cNvSpPr txBox="1"/>
          <p:nvPr/>
        </p:nvSpPr>
        <p:spPr>
          <a:xfrm>
            <a:off x="1520331" y="2205469"/>
            <a:ext cx="4574795" cy="4401590"/>
          </a:xfrm>
          <a:prstGeom prst="rect">
            <a:avLst/>
          </a:prstGeom>
          <a:noFill/>
        </p:spPr>
        <p:txBody>
          <a:bodyPr wrap="square">
            <a:spAutoFit/>
          </a:bodyPr>
          <a:lstStyle/>
          <a:p>
            <a:pPr marL="285750" lvl="0" indent="-285750">
              <a:buFont typeface="Arial" panose="020B0604020202020204" pitchFamily="34" charset="0"/>
              <a:buChar char="•"/>
            </a:pPr>
            <a:r>
              <a:rPr lang="en-GB" sz="1400" dirty="0">
                <a:effectLst/>
                <a:latin typeface="Miso-Light"/>
                <a:ea typeface="Calibri" panose="020F0502020204030204" pitchFamily="34" charset="0"/>
                <a:cs typeface="Calibri" panose="020F0502020204030204" pitchFamily="34" charset="0"/>
              </a:rPr>
              <a:t>I have the courage to challenge</a:t>
            </a:r>
          </a:p>
          <a:p>
            <a:pPr lvl="0"/>
            <a:endParaRPr lang="en-GB" sz="1400" dirty="0">
              <a:effectLst/>
              <a:latin typeface="Miso-Light"/>
              <a:ea typeface="Calibri" panose="020F0502020204030204" pitchFamily="34" charset="0"/>
              <a:cs typeface="Times New Roman" panose="02020603050405020304" pitchFamily="18" charset="0"/>
            </a:endParaRPr>
          </a:p>
          <a:p>
            <a:pPr marL="285750" lvl="0" indent="-285750">
              <a:buFont typeface="Arial" panose="020B0604020202020204" pitchFamily="34" charset="0"/>
              <a:buChar char="•"/>
            </a:pPr>
            <a:r>
              <a:rPr lang="en-GB" sz="1400" dirty="0">
                <a:effectLst/>
                <a:latin typeface="Miso-Light"/>
                <a:ea typeface="Calibri" panose="020F0502020204030204" pitchFamily="34" charset="0"/>
                <a:cs typeface="Calibri" panose="020F0502020204030204" pitchFamily="34" charset="0"/>
              </a:rPr>
              <a:t>I’m willing to adapt to new ways of working</a:t>
            </a:r>
          </a:p>
          <a:p>
            <a:pPr marL="285750" lvl="0" indent="-285750">
              <a:buFont typeface="Arial" panose="020B0604020202020204" pitchFamily="34" charset="0"/>
              <a:buChar char="•"/>
            </a:pPr>
            <a:endParaRPr lang="en-GB" sz="1400" dirty="0">
              <a:effectLst/>
              <a:latin typeface="Miso-Light"/>
              <a:ea typeface="Calibri" panose="020F0502020204030204" pitchFamily="34" charset="0"/>
              <a:cs typeface="Times New Roman" panose="02020603050405020304" pitchFamily="18" charset="0"/>
            </a:endParaRPr>
          </a:p>
          <a:p>
            <a:pPr marL="285750" lvl="0" indent="-285750">
              <a:lnSpc>
                <a:spcPct val="107000"/>
              </a:lnSpc>
              <a:buFont typeface="Arial" panose="020B0604020202020204" pitchFamily="34" charset="0"/>
              <a:buChar char="•"/>
            </a:pPr>
            <a:r>
              <a:rPr lang="en-GB" sz="1400" dirty="0">
                <a:solidFill>
                  <a:srgbClr val="000000"/>
                </a:solidFill>
                <a:effectLst/>
                <a:latin typeface="Miso-Light"/>
                <a:ea typeface="Calibri" panose="020F0502020204030204" pitchFamily="34" charset="0"/>
                <a:cs typeface="Calibri" panose="020F0502020204030204" pitchFamily="34" charset="0"/>
              </a:rPr>
              <a:t>I’m open minded (prepared to change my own opinion)</a:t>
            </a:r>
            <a:endParaRPr lang="en-GB" sz="1400" dirty="0">
              <a:effectLst/>
              <a:latin typeface="Miso-Light"/>
              <a:ea typeface="Calibri" panose="020F0502020204030204" pitchFamily="34" charset="0"/>
              <a:cs typeface="Times New Roman" panose="02020603050405020304" pitchFamily="18" charset="0"/>
            </a:endParaRPr>
          </a:p>
          <a:p>
            <a:pPr marL="285750" lvl="0" indent="-285750">
              <a:lnSpc>
                <a:spcPct val="107000"/>
              </a:lnSpc>
              <a:buFont typeface="Arial" panose="020B0604020202020204" pitchFamily="34" charset="0"/>
              <a:buChar char="•"/>
            </a:pPr>
            <a:endParaRPr lang="en-GB" sz="1400" dirty="0">
              <a:solidFill>
                <a:srgbClr val="000000"/>
              </a:solidFill>
              <a:latin typeface="Miso-Light"/>
              <a:ea typeface="Calibri" panose="020F0502020204030204" pitchFamily="34" charset="0"/>
              <a:cs typeface="Calibri" panose="020F0502020204030204" pitchFamily="34" charset="0"/>
            </a:endParaRPr>
          </a:p>
          <a:p>
            <a:pPr marL="285750" indent="-285750">
              <a:lnSpc>
                <a:spcPct val="107000"/>
              </a:lnSpc>
              <a:buFont typeface="Arial" panose="020B0604020202020204" pitchFamily="34" charset="0"/>
              <a:buChar char="•"/>
            </a:pPr>
            <a:r>
              <a:rPr lang="en-GB" sz="1400" dirty="0">
                <a:solidFill>
                  <a:srgbClr val="000000"/>
                </a:solidFill>
                <a:latin typeface="Miso-Light"/>
                <a:ea typeface="Calibri" panose="020F0502020204030204" pitchFamily="34" charset="0"/>
                <a:cs typeface="Calibri" panose="020F0502020204030204" pitchFamily="34" charset="0"/>
              </a:rPr>
              <a:t>I suggests opportunities or highlights concerns but b</a:t>
            </a:r>
            <a:r>
              <a:rPr lang="en-GB" sz="1400" dirty="0">
                <a:solidFill>
                  <a:srgbClr val="000000"/>
                </a:solidFill>
                <a:effectLst/>
                <a:latin typeface="Miso-Light"/>
                <a:ea typeface="Calibri" panose="020F0502020204030204" pitchFamily="34" charset="0"/>
                <a:cs typeface="Calibri" panose="020F0502020204030204" pitchFamily="34" charset="0"/>
              </a:rPr>
              <a:t>uy fully into a decision once it’s been made </a:t>
            </a:r>
            <a:endParaRPr lang="en-GB" sz="1400" dirty="0">
              <a:effectLst/>
              <a:latin typeface="Miso-Light"/>
              <a:ea typeface="Calibri" panose="020F0502020204030204" pitchFamily="34" charset="0"/>
              <a:cs typeface="Times New Roman" panose="02020603050405020304" pitchFamily="18" charset="0"/>
            </a:endParaRPr>
          </a:p>
          <a:p>
            <a:pPr lvl="0">
              <a:lnSpc>
                <a:spcPct val="107000"/>
              </a:lnSpc>
            </a:pPr>
            <a:endParaRPr lang="en-GB" sz="1400" dirty="0">
              <a:solidFill>
                <a:srgbClr val="000000"/>
              </a:solidFill>
              <a:effectLst/>
              <a:latin typeface="Miso-Light"/>
              <a:ea typeface="Calibri" panose="020F0502020204030204" pitchFamily="34" charset="0"/>
              <a:cs typeface="Calibri" panose="020F0502020204030204" pitchFamily="34" charset="0"/>
            </a:endParaRPr>
          </a:p>
          <a:p>
            <a:pPr marL="285750" lvl="0" indent="-285750">
              <a:lnSpc>
                <a:spcPct val="107000"/>
              </a:lnSpc>
              <a:buFont typeface="Arial" panose="020B0604020202020204" pitchFamily="34" charset="0"/>
              <a:buChar char="•"/>
            </a:pPr>
            <a:r>
              <a:rPr lang="en-GB" sz="1400" dirty="0">
                <a:solidFill>
                  <a:srgbClr val="000000"/>
                </a:solidFill>
                <a:effectLst/>
                <a:latin typeface="Miso-Light"/>
                <a:ea typeface="Calibri" panose="020F0502020204030204" pitchFamily="34" charset="0"/>
                <a:cs typeface="Calibri" panose="020F0502020204030204" pitchFamily="34" charset="0"/>
              </a:rPr>
              <a:t>I demonstrate a no-blame attitude </a:t>
            </a:r>
            <a:endParaRPr lang="en-GB" sz="1400" dirty="0">
              <a:effectLst/>
              <a:latin typeface="Miso-Light"/>
              <a:ea typeface="Calibri" panose="020F0502020204030204" pitchFamily="34" charset="0"/>
              <a:cs typeface="Times New Roman" panose="02020603050405020304" pitchFamily="18" charset="0"/>
            </a:endParaRPr>
          </a:p>
          <a:p>
            <a:pPr marL="285750" lvl="0" indent="-285750">
              <a:lnSpc>
                <a:spcPct val="107000"/>
              </a:lnSpc>
              <a:buFont typeface="Arial" panose="020B0604020202020204" pitchFamily="34" charset="0"/>
              <a:buChar char="•"/>
            </a:pPr>
            <a:endParaRPr lang="en-GB" sz="1400" dirty="0">
              <a:solidFill>
                <a:srgbClr val="000000"/>
              </a:solidFill>
              <a:latin typeface="Miso-Light"/>
              <a:ea typeface="Calibri" panose="020F0502020204030204" pitchFamily="34" charset="0"/>
              <a:cs typeface="Calibri" panose="020F0502020204030204" pitchFamily="34" charset="0"/>
            </a:endParaRPr>
          </a:p>
          <a:p>
            <a:pPr marL="285750" lvl="0" indent="-285750">
              <a:lnSpc>
                <a:spcPct val="107000"/>
              </a:lnSpc>
              <a:buFont typeface="Arial" panose="020B0604020202020204" pitchFamily="34" charset="0"/>
              <a:buChar char="•"/>
            </a:pPr>
            <a:r>
              <a:rPr lang="en-GB" sz="1400" dirty="0">
                <a:solidFill>
                  <a:srgbClr val="000000"/>
                </a:solidFill>
                <a:latin typeface="Miso-Light"/>
                <a:ea typeface="Calibri" panose="020F0502020204030204" pitchFamily="34" charset="0"/>
                <a:cs typeface="Calibri" panose="020F0502020204030204" pitchFamily="34" charset="0"/>
              </a:rPr>
              <a:t>I e</a:t>
            </a:r>
            <a:r>
              <a:rPr lang="en-GB" sz="1400" dirty="0">
                <a:solidFill>
                  <a:srgbClr val="000000"/>
                </a:solidFill>
                <a:effectLst/>
                <a:latin typeface="Miso-Light"/>
                <a:ea typeface="Calibri" panose="020F0502020204030204" pitchFamily="34" charset="0"/>
                <a:cs typeface="Calibri" panose="020F0502020204030204" pitchFamily="34" charset="0"/>
              </a:rPr>
              <a:t>ncourages others to progress and develop beyond their zone of comfort</a:t>
            </a:r>
            <a:endParaRPr lang="en-GB" sz="1400" dirty="0">
              <a:latin typeface="Miso-Light"/>
              <a:ea typeface="Calibri" panose="020F0502020204030204" pitchFamily="34" charset="0"/>
              <a:cs typeface="Times New Roman" panose="02020603050405020304" pitchFamily="18" charset="0"/>
            </a:endParaRPr>
          </a:p>
          <a:p>
            <a:pPr marL="285750" lvl="0" indent="-285750">
              <a:lnSpc>
                <a:spcPct val="107000"/>
              </a:lnSpc>
              <a:buFont typeface="Arial" panose="020B0604020202020204" pitchFamily="34" charset="0"/>
              <a:buChar char="•"/>
            </a:pPr>
            <a:endParaRPr lang="en-GB" sz="1400" dirty="0">
              <a:solidFill>
                <a:srgbClr val="000000"/>
              </a:solidFill>
              <a:effectLst/>
              <a:latin typeface="Miso-Light"/>
              <a:ea typeface="Calibri" panose="020F0502020204030204" pitchFamily="34" charset="0"/>
            </a:endParaRPr>
          </a:p>
          <a:p>
            <a:pPr marL="285750" lvl="0" indent="-285750">
              <a:lnSpc>
                <a:spcPct val="107000"/>
              </a:lnSpc>
              <a:buFont typeface="Arial" panose="020B0604020202020204" pitchFamily="34" charset="0"/>
              <a:buChar char="•"/>
            </a:pPr>
            <a:r>
              <a:rPr lang="en-GB" sz="1400" dirty="0">
                <a:solidFill>
                  <a:srgbClr val="FF0000"/>
                </a:solidFill>
                <a:effectLst/>
                <a:latin typeface="Miso-Light"/>
                <a:ea typeface="Calibri" panose="020F0502020204030204" pitchFamily="34" charset="0"/>
              </a:rPr>
              <a:t>I take initiative, not needing </a:t>
            </a:r>
            <a:r>
              <a:rPr lang="en-GB" sz="1400" dirty="0">
                <a:solidFill>
                  <a:srgbClr val="FF0000"/>
                </a:solidFill>
                <a:latin typeface="Miso-Light"/>
              </a:rPr>
              <a:t>others to get me started</a:t>
            </a:r>
          </a:p>
          <a:p>
            <a:pPr marL="285750" lvl="0" indent="-285750">
              <a:lnSpc>
                <a:spcPct val="107000"/>
              </a:lnSpc>
              <a:buFont typeface="Arial" panose="020B0604020202020204" pitchFamily="34" charset="0"/>
              <a:buChar char="•"/>
            </a:pPr>
            <a:endParaRPr lang="en-GB" sz="1400" dirty="0">
              <a:solidFill>
                <a:srgbClr val="000000"/>
              </a:solidFill>
              <a:latin typeface="Miso-Light"/>
            </a:endParaRPr>
          </a:p>
          <a:p>
            <a:pPr marL="285750" lvl="0" indent="-285750">
              <a:lnSpc>
                <a:spcPct val="107000"/>
              </a:lnSpc>
              <a:buFont typeface="Arial" panose="020B0604020202020204" pitchFamily="34" charset="0"/>
              <a:buChar char="•"/>
            </a:pPr>
            <a:r>
              <a:rPr lang="en-GB" sz="1400" dirty="0">
                <a:solidFill>
                  <a:srgbClr val="000000"/>
                </a:solidFill>
                <a:latin typeface="Miso-Light"/>
              </a:rPr>
              <a:t>I keep going, even in times of uncertainty </a:t>
            </a:r>
          </a:p>
          <a:p>
            <a:pPr marL="285750" lvl="0" indent="-285750">
              <a:lnSpc>
                <a:spcPct val="107000"/>
              </a:lnSpc>
              <a:buFont typeface="Arial" panose="020B0604020202020204" pitchFamily="34" charset="0"/>
              <a:buChar char="•"/>
            </a:pPr>
            <a:endParaRPr lang="en-GB" sz="1400" dirty="0">
              <a:solidFill>
                <a:srgbClr val="000000"/>
              </a:solidFill>
              <a:latin typeface="Miso-Light"/>
            </a:endParaRPr>
          </a:p>
          <a:p>
            <a:pPr marL="285750" lvl="0" indent="-285750">
              <a:lnSpc>
                <a:spcPct val="107000"/>
              </a:lnSpc>
              <a:buFont typeface="Arial" panose="020B0604020202020204" pitchFamily="34" charset="0"/>
              <a:buChar char="•"/>
            </a:pPr>
            <a:r>
              <a:rPr lang="en-GB" sz="1400" dirty="0">
                <a:solidFill>
                  <a:srgbClr val="FF0000"/>
                </a:solidFill>
                <a:latin typeface="Miso-Light"/>
              </a:rPr>
              <a:t>I take the initiate to try and if I fail, try once more. </a:t>
            </a:r>
          </a:p>
        </p:txBody>
      </p:sp>
      <p:sp>
        <p:nvSpPr>
          <p:cNvPr id="65" name="TextBox 64">
            <a:extLst>
              <a:ext uri="{FF2B5EF4-FFF2-40B4-BE49-F238E27FC236}">
                <a16:creationId xmlns:a16="http://schemas.microsoft.com/office/drawing/2014/main" id="{F0159498-6A98-44DD-B76E-E393C6B6384E}"/>
              </a:ext>
            </a:extLst>
          </p:cNvPr>
          <p:cNvSpPr txBox="1"/>
          <p:nvPr/>
        </p:nvSpPr>
        <p:spPr>
          <a:xfrm>
            <a:off x="6104208" y="2170750"/>
            <a:ext cx="4672011" cy="4431341"/>
          </a:xfrm>
          <a:prstGeom prst="rect">
            <a:avLst/>
          </a:prstGeom>
          <a:noFill/>
        </p:spPr>
        <p:txBody>
          <a:bodyPr wrap="square">
            <a:spAutoFit/>
          </a:bodyPr>
          <a:lstStyle/>
          <a:p>
            <a:pPr marL="285750" lvl="0" indent="-285750">
              <a:buFont typeface="Arial" panose="020B0604020202020204" pitchFamily="34" charset="0"/>
              <a:buChar char="•"/>
            </a:pPr>
            <a:r>
              <a:rPr lang="en-GB" sz="1400" dirty="0">
                <a:effectLst/>
                <a:latin typeface="Miso-Light"/>
                <a:ea typeface="Calibri" panose="020F0502020204030204" pitchFamily="34" charset="0"/>
                <a:cs typeface="Calibri" panose="020F0502020204030204" pitchFamily="34" charset="0"/>
              </a:rPr>
              <a:t>Speaking up in an unconstructive manner, or choosing inappropriate forums, locations or times</a:t>
            </a:r>
          </a:p>
          <a:p>
            <a:pPr marL="285750" lvl="0" indent="-285750">
              <a:buFont typeface="Arial" panose="020B0604020202020204" pitchFamily="34" charset="0"/>
              <a:buChar char="•"/>
            </a:pPr>
            <a:endParaRPr lang="en-GB" sz="1400" dirty="0">
              <a:effectLst/>
              <a:latin typeface="Miso-Light"/>
              <a:ea typeface="Calibri" panose="020F0502020204030204" pitchFamily="34" charset="0"/>
              <a:cs typeface="Times New Roman" panose="02020603050405020304" pitchFamily="18" charset="0"/>
            </a:endParaRPr>
          </a:p>
          <a:p>
            <a:pPr marL="285750" lvl="0" indent="-285750">
              <a:buFont typeface="Arial" panose="020B0604020202020204" pitchFamily="34" charset="0"/>
              <a:buChar char="•"/>
            </a:pPr>
            <a:r>
              <a:rPr lang="en-GB" sz="1400" dirty="0">
                <a:effectLst/>
                <a:latin typeface="Miso-Light"/>
                <a:ea typeface="Calibri" panose="020F0502020204030204" pitchFamily="34" charset="0"/>
                <a:cs typeface="Calibri" panose="020F0502020204030204" pitchFamily="34" charset="0"/>
              </a:rPr>
              <a:t>Uses the “we have always done it this way” excuse to avoid or discredit change </a:t>
            </a:r>
            <a:endParaRPr lang="en-GB" sz="1400" dirty="0">
              <a:effectLst/>
              <a:latin typeface="Miso-Light"/>
              <a:ea typeface="Calibri" panose="020F0502020204030204" pitchFamily="34" charset="0"/>
              <a:cs typeface="Times New Roman" panose="02020603050405020304" pitchFamily="18" charset="0"/>
            </a:endParaRPr>
          </a:p>
          <a:p>
            <a:pPr marL="285750" lvl="0" indent="-285750">
              <a:buFont typeface="Arial" panose="020B0604020202020204" pitchFamily="34" charset="0"/>
              <a:buChar char="•"/>
            </a:pPr>
            <a:endParaRPr lang="en-GB" sz="1400" dirty="0">
              <a:effectLst/>
              <a:latin typeface="Miso-Light"/>
              <a:ea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GB" sz="1400" dirty="0">
                <a:effectLst/>
                <a:latin typeface="Miso-Light"/>
                <a:ea typeface="Calibri" panose="020F0502020204030204" pitchFamily="34" charset="0"/>
                <a:cs typeface="Calibri" panose="020F0502020204030204" pitchFamily="34" charset="0"/>
              </a:rPr>
              <a:t>Unwilling to give new ideas or concepts a fair opportunity</a:t>
            </a:r>
            <a:endParaRPr lang="en-GB" sz="1400" dirty="0">
              <a:effectLst/>
              <a:latin typeface="Miso-Light"/>
              <a:ea typeface="Calibri" panose="020F0502020204030204" pitchFamily="34" charset="0"/>
              <a:cs typeface="Times New Roman" panose="02020603050405020304" pitchFamily="18" charset="0"/>
            </a:endParaRPr>
          </a:p>
          <a:p>
            <a:pPr marL="285750" lvl="0" indent="-285750">
              <a:buFont typeface="Arial" panose="020B0604020202020204" pitchFamily="34" charset="0"/>
              <a:buChar char="•"/>
            </a:pPr>
            <a:endParaRPr lang="en-GB" sz="1400" dirty="0">
              <a:effectLst/>
              <a:latin typeface="Miso-Light"/>
              <a:ea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GB" sz="1400" dirty="0">
                <a:effectLst/>
                <a:latin typeface="Miso-Light"/>
                <a:ea typeface="Calibri" panose="020F0502020204030204" pitchFamily="34" charset="0"/>
                <a:cs typeface="Calibri" panose="020F0502020204030204" pitchFamily="34" charset="0"/>
              </a:rPr>
              <a:t>Repeatedly fights decisions that’ve already been made</a:t>
            </a:r>
          </a:p>
          <a:p>
            <a:pPr lvl="0"/>
            <a:endParaRPr lang="en-GB" sz="1400" dirty="0">
              <a:effectLst/>
              <a:latin typeface="Miso-Light"/>
              <a:ea typeface="Calibri" panose="020F0502020204030204" pitchFamily="34" charset="0"/>
              <a:cs typeface="Calibri" panose="020F0502020204030204" pitchFamily="34" charset="0"/>
            </a:endParaRPr>
          </a:p>
          <a:p>
            <a:pPr marL="285750" lvl="0" indent="-285750">
              <a:lnSpc>
                <a:spcPct val="107000"/>
              </a:lnSpc>
              <a:buFont typeface="Arial" panose="020B0604020202020204" pitchFamily="34" charset="0"/>
              <a:buChar char="•"/>
            </a:pPr>
            <a:r>
              <a:rPr lang="en-GB" sz="1400" dirty="0">
                <a:effectLst/>
                <a:latin typeface="Miso-Light"/>
                <a:ea typeface="Calibri" panose="020F0502020204030204" pitchFamily="34" charset="0"/>
                <a:cs typeface="Calibri" panose="020F0502020204030204" pitchFamily="34" charset="0"/>
              </a:rPr>
              <a:t>Scared to put ‘head above the parapet’. Allows issues to go undiscussed rather than expressing an opinion</a:t>
            </a:r>
            <a:endParaRPr lang="en-GB" sz="1400" dirty="0">
              <a:effectLst/>
              <a:latin typeface="Miso-Light"/>
              <a:ea typeface="Calibri" panose="020F0502020204030204" pitchFamily="34" charset="0"/>
              <a:cs typeface="Times New Roman" panose="02020603050405020304" pitchFamily="18" charset="0"/>
            </a:endParaRPr>
          </a:p>
          <a:p>
            <a:pPr marL="285750" lvl="0" indent="-285750">
              <a:buFont typeface="Arial" panose="020B0604020202020204" pitchFamily="34" charset="0"/>
              <a:buChar char="•"/>
            </a:pPr>
            <a:endParaRPr lang="en-GB" sz="1400" dirty="0">
              <a:effectLst/>
              <a:latin typeface="Miso-Light"/>
              <a:ea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GB" sz="1400" dirty="0">
                <a:effectLst/>
                <a:latin typeface="Miso-Light"/>
                <a:ea typeface="Calibri" panose="020F0502020204030204" pitchFamily="34" charset="0"/>
                <a:cs typeface="Calibri" panose="020F0502020204030204" pitchFamily="34" charset="0"/>
              </a:rPr>
              <a:t>Calls out others for their failures or </a:t>
            </a:r>
            <a:r>
              <a:rPr lang="en-GB" sz="1400" dirty="0">
                <a:latin typeface="Miso-Light"/>
                <a:ea typeface="Calibri" panose="020F0502020204030204" pitchFamily="34" charset="0"/>
                <a:cs typeface="Calibri" panose="020F0502020204030204" pitchFamily="34" charset="0"/>
              </a:rPr>
              <a:t>e</a:t>
            </a:r>
            <a:r>
              <a:rPr lang="en-GB" sz="1400" dirty="0">
                <a:effectLst/>
                <a:latin typeface="Miso-Light"/>
                <a:ea typeface="Calibri" panose="020F0502020204030204" pitchFamily="34" charset="0"/>
                <a:cs typeface="Calibri" panose="020F0502020204030204" pitchFamily="34" charset="0"/>
              </a:rPr>
              <a:t>ncourages apathy amongst colleagues</a:t>
            </a:r>
            <a:endParaRPr lang="en-GB" sz="1400" dirty="0">
              <a:effectLst/>
              <a:latin typeface="Miso-Ligh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GB" sz="1400" dirty="0">
              <a:effectLst/>
              <a:latin typeface="Miso-Light"/>
              <a:ea typeface="Calibri" panose="020F0502020204030204" pitchFamily="34" charset="0"/>
            </a:endParaRPr>
          </a:p>
          <a:p>
            <a:pPr marL="285750" indent="-285750">
              <a:buFont typeface="Arial" panose="020B0604020202020204" pitchFamily="34" charset="0"/>
              <a:buChar char="•"/>
            </a:pPr>
            <a:r>
              <a:rPr lang="en-GB" sz="1400" dirty="0">
                <a:effectLst/>
                <a:latin typeface="Miso-Light"/>
                <a:ea typeface="Calibri" panose="020F0502020204030204" pitchFamily="34" charset="0"/>
              </a:rPr>
              <a:t>Maintains an ‘it’s some else problem’ or ‘not on my job description’ attitude. Always waits to be told what to do</a:t>
            </a:r>
          </a:p>
          <a:p>
            <a:pPr marL="285750" indent="-285750">
              <a:buFont typeface="Arial" panose="020B0604020202020204" pitchFamily="34" charset="0"/>
              <a:buChar char="•"/>
            </a:pPr>
            <a:endParaRPr lang="en-GB" sz="1400" dirty="0">
              <a:latin typeface="Miso-Light"/>
              <a:ea typeface="Calibri" panose="020F0502020204030204" pitchFamily="34" charset="0"/>
            </a:endParaRPr>
          </a:p>
          <a:p>
            <a:pPr marL="285750" indent="-285750">
              <a:buFont typeface="Arial" panose="020B0604020202020204" pitchFamily="34" charset="0"/>
              <a:buChar char="•"/>
            </a:pPr>
            <a:r>
              <a:rPr lang="en-GB" sz="1400" dirty="0">
                <a:latin typeface="Miso-Light"/>
                <a:ea typeface="Calibri" panose="020F0502020204030204" pitchFamily="34" charset="0"/>
              </a:rPr>
              <a:t>I am afraid of failure so will not attempt a solution. </a:t>
            </a:r>
            <a:endParaRPr lang="en-GB" sz="1100" dirty="0">
              <a:effectLst/>
              <a:latin typeface="Miso-Light"/>
              <a:ea typeface="Calibri" panose="020F0502020204030204" pitchFamily="34" charset="0"/>
            </a:endParaRPr>
          </a:p>
        </p:txBody>
      </p:sp>
    </p:spTree>
    <p:custDataLst>
      <p:tags r:id="rId1"/>
    </p:custDataLst>
    <p:extLst>
      <p:ext uri="{BB962C8B-B14F-4D97-AF65-F5344CB8AC3E}">
        <p14:creationId xmlns:p14="http://schemas.microsoft.com/office/powerpoint/2010/main" val="22836819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9965F6-A51A-493E-BAE4-8DB3B59E213E}"/>
              </a:ext>
            </a:extLst>
          </p:cNvPr>
          <p:cNvSpPr txBox="1"/>
          <p:nvPr/>
        </p:nvSpPr>
        <p:spPr>
          <a:xfrm>
            <a:off x="721687" y="565651"/>
            <a:ext cx="4327278" cy="707886"/>
          </a:xfrm>
          <a:prstGeom prst="rect">
            <a:avLst/>
          </a:prstGeom>
          <a:noFill/>
        </p:spPr>
        <p:txBody>
          <a:bodyPr wrap="square" rtlCol="0">
            <a:spAutoFit/>
          </a:bodyPr>
          <a:lstStyle/>
          <a:p>
            <a:r>
              <a:rPr lang="en-GB" sz="4000" dirty="0">
                <a:latin typeface="Miso-Light"/>
                <a:cs typeface="Arial" panose="020B0604020202020204" pitchFamily="34" charset="0"/>
              </a:rPr>
              <a:t>Passionate Experts</a:t>
            </a:r>
          </a:p>
        </p:txBody>
      </p:sp>
      <p:pic>
        <p:nvPicPr>
          <p:cNvPr id="2049" name="Picture 1">
            <a:extLst>
              <a:ext uri="{FF2B5EF4-FFF2-40B4-BE49-F238E27FC236}">
                <a16:creationId xmlns:a16="http://schemas.microsoft.com/office/drawing/2014/main" id="{1ED01B22-1E23-46B5-AAE4-3FC93CB176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0228" y="506908"/>
            <a:ext cx="2076450" cy="723900"/>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58">
            <a:extLst>
              <a:ext uri="{FF2B5EF4-FFF2-40B4-BE49-F238E27FC236}">
                <a16:creationId xmlns:a16="http://schemas.microsoft.com/office/drawing/2014/main" id="{4E28FCC5-1BFB-416A-A03D-FEB8A1232D85}"/>
              </a:ext>
            </a:extLst>
          </p:cNvPr>
          <p:cNvSpPr>
            <a:spLocks noChangeArrowheads="1"/>
          </p:cNvSpPr>
          <p:nvPr/>
        </p:nvSpPr>
        <p:spPr bwMode="auto">
          <a:xfrm>
            <a:off x="1857829" y="23222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32" name="Rectangle 84">
            <a:extLst>
              <a:ext uri="{FF2B5EF4-FFF2-40B4-BE49-F238E27FC236}">
                <a16:creationId xmlns:a16="http://schemas.microsoft.com/office/drawing/2014/main" id="{F3D6687C-0EAF-40DC-9AC7-B6A2895CAB39}"/>
              </a:ext>
            </a:extLst>
          </p:cNvPr>
          <p:cNvSpPr>
            <a:spLocks noChangeArrowheads="1"/>
          </p:cNvSpPr>
          <p:nvPr/>
        </p:nvSpPr>
        <p:spPr bwMode="auto">
          <a:xfrm>
            <a:off x="1857829" y="68942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58" name="Picture 76">
            <a:extLst>
              <a:ext uri="{FF2B5EF4-FFF2-40B4-BE49-F238E27FC236}">
                <a16:creationId xmlns:a16="http://schemas.microsoft.com/office/drawing/2014/main" id="{7DCF7B4D-F30C-4645-9380-04A8D6BD7F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488" y="1267863"/>
            <a:ext cx="809625" cy="79375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Rounded Corners 70">
            <a:extLst>
              <a:ext uri="{FF2B5EF4-FFF2-40B4-BE49-F238E27FC236}">
                <a16:creationId xmlns:a16="http://schemas.microsoft.com/office/drawing/2014/main" id="{4F75F943-2521-4037-8EB5-94711939C4BD}"/>
              </a:ext>
            </a:extLst>
          </p:cNvPr>
          <p:cNvSpPr/>
          <p:nvPr/>
        </p:nvSpPr>
        <p:spPr>
          <a:xfrm>
            <a:off x="1423114" y="1413327"/>
            <a:ext cx="9344025" cy="5252085"/>
          </a:xfrm>
          <a:prstGeom prst="roundRect">
            <a:avLst>
              <a:gd name="adj" fmla="val 8632"/>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cxnSp>
        <p:nvCxnSpPr>
          <p:cNvPr id="74" name="Straight Connector 73">
            <a:extLst>
              <a:ext uri="{FF2B5EF4-FFF2-40B4-BE49-F238E27FC236}">
                <a16:creationId xmlns:a16="http://schemas.microsoft.com/office/drawing/2014/main" id="{B0112FA5-0F0D-4746-ACB5-6FD2A183F5D3}"/>
              </a:ext>
            </a:extLst>
          </p:cNvPr>
          <p:cNvCxnSpPr>
            <a:cxnSpLocks/>
          </p:cNvCxnSpPr>
          <p:nvPr/>
        </p:nvCxnSpPr>
        <p:spPr>
          <a:xfrm flipH="1">
            <a:off x="6095126" y="2294677"/>
            <a:ext cx="1" cy="43705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02A0BE53-57BD-4DE0-BD43-6B26CE73CC79}"/>
              </a:ext>
            </a:extLst>
          </p:cNvPr>
          <p:cNvSpPr txBox="1"/>
          <p:nvPr/>
        </p:nvSpPr>
        <p:spPr>
          <a:xfrm>
            <a:off x="2691992" y="1730737"/>
            <a:ext cx="2080001" cy="369332"/>
          </a:xfrm>
          <a:prstGeom prst="rect">
            <a:avLst/>
          </a:prstGeom>
          <a:noFill/>
        </p:spPr>
        <p:txBody>
          <a:bodyPr wrap="square">
            <a:spAutoFit/>
          </a:bodyPr>
          <a:lstStyle/>
          <a:p>
            <a:pPr algn="l"/>
            <a:r>
              <a:rPr lang="en-GB" sz="1800" b="1" i="0" u="none" strike="noStrike" baseline="0" dirty="0">
                <a:solidFill>
                  <a:srgbClr val="00B050"/>
                </a:solidFill>
                <a:latin typeface="FSAlbert"/>
              </a:rPr>
              <a:t>Delivering on Value</a:t>
            </a:r>
          </a:p>
        </p:txBody>
      </p:sp>
      <p:sp>
        <p:nvSpPr>
          <p:cNvPr id="76" name="TextBox 75">
            <a:extLst>
              <a:ext uri="{FF2B5EF4-FFF2-40B4-BE49-F238E27FC236}">
                <a16:creationId xmlns:a16="http://schemas.microsoft.com/office/drawing/2014/main" id="{036362CF-9348-44A7-9B9E-7C26A40BD0A4}"/>
              </a:ext>
            </a:extLst>
          </p:cNvPr>
          <p:cNvSpPr txBox="1"/>
          <p:nvPr/>
        </p:nvSpPr>
        <p:spPr>
          <a:xfrm>
            <a:off x="7282152" y="1730737"/>
            <a:ext cx="2434717" cy="369332"/>
          </a:xfrm>
          <a:prstGeom prst="rect">
            <a:avLst/>
          </a:prstGeom>
          <a:noFill/>
        </p:spPr>
        <p:txBody>
          <a:bodyPr wrap="square">
            <a:spAutoFit/>
          </a:bodyPr>
          <a:lstStyle/>
          <a:p>
            <a:pPr algn="l"/>
            <a:r>
              <a:rPr lang="en-GB" sz="1800" b="1" i="0" u="none" strike="noStrike" baseline="0" dirty="0">
                <a:solidFill>
                  <a:srgbClr val="FF0000"/>
                </a:solidFill>
                <a:latin typeface="FSAlbert"/>
              </a:rPr>
              <a:t>Not Delivering on Value</a:t>
            </a:r>
          </a:p>
        </p:txBody>
      </p:sp>
      <p:sp>
        <p:nvSpPr>
          <p:cNvPr id="77" name="TextBox 76">
            <a:extLst>
              <a:ext uri="{FF2B5EF4-FFF2-40B4-BE49-F238E27FC236}">
                <a16:creationId xmlns:a16="http://schemas.microsoft.com/office/drawing/2014/main" id="{ADAEB27A-2826-4DB9-B5F8-0F77D1DC1DEF}"/>
              </a:ext>
            </a:extLst>
          </p:cNvPr>
          <p:cNvSpPr txBox="1"/>
          <p:nvPr/>
        </p:nvSpPr>
        <p:spPr>
          <a:xfrm>
            <a:off x="1520331" y="2239859"/>
            <a:ext cx="4574795" cy="3815147"/>
          </a:xfrm>
          <a:prstGeom prst="rect">
            <a:avLst/>
          </a:prstGeom>
          <a:noFill/>
        </p:spPr>
        <p:txBody>
          <a:bodyPr wrap="square">
            <a:spAutoFit/>
          </a:bodyPr>
          <a:lstStyle/>
          <a:p>
            <a:pPr marL="285750" lvl="0" indent="-285750">
              <a:buFont typeface="Arial" panose="020B0604020202020204" pitchFamily="34" charset="0"/>
              <a:buChar char="•"/>
            </a:pPr>
            <a:r>
              <a:rPr lang="en-GB" sz="1400" dirty="0">
                <a:solidFill>
                  <a:srgbClr val="000000"/>
                </a:solidFill>
                <a:effectLst/>
                <a:ea typeface="Calibri" panose="020F0502020204030204" pitchFamily="34" charset="0"/>
                <a:cs typeface="Calibri" panose="020F0502020204030204" pitchFamily="34" charset="0"/>
              </a:rPr>
              <a:t>I strive for continual improvement</a:t>
            </a:r>
            <a:endParaRPr lang="en-GB" sz="1400" dirty="0">
              <a:effectLst/>
              <a:ea typeface="Calibri" panose="020F0502020204030204" pitchFamily="34" charset="0"/>
              <a:cs typeface="Times New Roman" panose="02020603050405020304" pitchFamily="18" charset="0"/>
            </a:endParaRPr>
          </a:p>
          <a:p>
            <a:pPr marL="285750" lvl="0" indent="-285750">
              <a:buFont typeface="Arial" panose="020B0604020202020204" pitchFamily="34" charset="0"/>
              <a:buChar char="•"/>
            </a:pPr>
            <a:endParaRPr lang="en-GB" sz="1400" dirty="0">
              <a:effectLst/>
              <a:ea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GB" sz="1400" dirty="0">
                <a:effectLst/>
                <a:ea typeface="Calibri" panose="020F0502020204030204" pitchFamily="34" charset="0"/>
                <a:cs typeface="Calibri" panose="020F0502020204030204" pitchFamily="34" charset="0"/>
              </a:rPr>
              <a:t>I take ownership of my own</a:t>
            </a:r>
            <a:r>
              <a:rPr lang="en-GB" sz="1400" dirty="0">
                <a:solidFill>
                  <a:srgbClr val="000000"/>
                </a:solidFill>
                <a:effectLst/>
                <a:ea typeface="Calibri" panose="020F0502020204030204" pitchFamily="34" charset="0"/>
                <a:cs typeface="Calibri" panose="020F0502020204030204" pitchFamily="34" charset="0"/>
              </a:rPr>
              <a:t> performance</a:t>
            </a:r>
            <a:endParaRPr lang="en-GB" sz="1400" dirty="0">
              <a:effectLst/>
              <a:ea typeface="Calibri" panose="020F0502020204030204" pitchFamily="34" charset="0"/>
              <a:cs typeface="Times New Roman" panose="02020603050405020304" pitchFamily="18" charset="0"/>
            </a:endParaRPr>
          </a:p>
          <a:p>
            <a:pPr marL="285750" lvl="0" indent="-285750">
              <a:buFont typeface="Arial" panose="020B0604020202020204" pitchFamily="34" charset="0"/>
              <a:buChar char="•"/>
            </a:pPr>
            <a:endParaRPr lang="en-GB" sz="1400" dirty="0">
              <a:effectLst/>
              <a:ea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GB" sz="1400" dirty="0">
                <a:effectLst/>
                <a:ea typeface="Calibri" panose="020F0502020204030204" pitchFamily="34" charset="0"/>
                <a:cs typeface="Calibri" panose="020F0502020204030204" pitchFamily="34" charset="0"/>
              </a:rPr>
              <a:t>I use feedback to improve my performance and act on it</a:t>
            </a:r>
            <a:endParaRPr lang="en-GB" sz="1400" dirty="0">
              <a:effectLst/>
              <a:ea typeface="Calibri" panose="020F0502020204030204" pitchFamily="34" charset="0"/>
              <a:cs typeface="Times New Roman" panose="02020603050405020304" pitchFamily="18" charset="0"/>
            </a:endParaRPr>
          </a:p>
          <a:p>
            <a:pPr marL="285750" lvl="0" indent="-285750">
              <a:buFont typeface="Arial" panose="020B0604020202020204" pitchFamily="34" charset="0"/>
              <a:buChar char="•"/>
            </a:pPr>
            <a:endParaRPr lang="en-GB" sz="1400" dirty="0">
              <a:effectLst/>
              <a:ea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GB" sz="1400" dirty="0">
                <a:effectLst/>
                <a:ea typeface="Calibri" panose="020F0502020204030204" pitchFamily="34" charset="0"/>
                <a:cs typeface="Calibri" panose="020F0502020204030204" pitchFamily="34" charset="0"/>
              </a:rPr>
              <a:t>I takes ownership of my own personal development </a:t>
            </a:r>
            <a:endParaRPr lang="en-GB" sz="1400" dirty="0">
              <a:effectLst/>
              <a:ea typeface="Calibri" panose="020F0502020204030204" pitchFamily="34" charset="0"/>
              <a:cs typeface="Times New Roman" panose="02020603050405020304" pitchFamily="18" charset="0"/>
            </a:endParaRPr>
          </a:p>
          <a:p>
            <a:pPr lvl="0">
              <a:lnSpc>
                <a:spcPct val="107000"/>
              </a:lnSpc>
            </a:pPr>
            <a:endParaRPr lang="en-GB" sz="1400" dirty="0">
              <a:effectLst/>
              <a:ea typeface="Calibri" panose="020F0502020204030204" pitchFamily="34" charset="0"/>
              <a:cs typeface="Calibri" panose="020F0502020204030204" pitchFamily="34" charset="0"/>
            </a:endParaRPr>
          </a:p>
          <a:p>
            <a:pPr marL="285750" lvl="0" indent="-285750">
              <a:lnSpc>
                <a:spcPct val="107000"/>
              </a:lnSpc>
              <a:buFont typeface="Arial" panose="020B0604020202020204" pitchFamily="34" charset="0"/>
              <a:buChar char="•"/>
            </a:pPr>
            <a:r>
              <a:rPr lang="en-GB" sz="1400" dirty="0">
                <a:ea typeface="Calibri" panose="020F0502020204030204" pitchFamily="34" charset="0"/>
                <a:cs typeface="Calibri" panose="020F0502020204030204" pitchFamily="34" charset="0"/>
              </a:rPr>
              <a:t>I s</a:t>
            </a:r>
            <a:r>
              <a:rPr lang="en-GB" sz="1400" dirty="0">
                <a:effectLst/>
                <a:ea typeface="Calibri" panose="020F0502020204030204" pitchFamily="34" charset="0"/>
                <a:cs typeface="Calibri" panose="020F0502020204030204" pitchFamily="34" charset="0"/>
              </a:rPr>
              <a:t>hare knowledge and skills with others</a:t>
            </a:r>
            <a:endParaRPr lang="en-GB" sz="1400" dirty="0">
              <a:effectLst/>
              <a:ea typeface="Calibri" panose="020F0502020204030204" pitchFamily="34" charset="0"/>
              <a:cs typeface="Times New Roman" panose="02020603050405020304" pitchFamily="18" charset="0"/>
            </a:endParaRPr>
          </a:p>
          <a:p>
            <a:pPr marL="285750" lvl="0" indent="-285750">
              <a:lnSpc>
                <a:spcPct val="107000"/>
              </a:lnSpc>
              <a:buFont typeface="Arial" panose="020B0604020202020204" pitchFamily="34" charset="0"/>
              <a:buChar char="•"/>
            </a:pPr>
            <a:endParaRPr lang="en-GB" sz="1400" dirty="0">
              <a:solidFill>
                <a:srgbClr val="000000"/>
              </a:solidFill>
              <a:effectLst/>
              <a:ea typeface="Calibri" panose="020F0502020204030204" pitchFamily="34" charset="0"/>
              <a:cs typeface="Calibri" panose="020F0502020204030204" pitchFamily="34" charset="0"/>
            </a:endParaRPr>
          </a:p>
          <a:p>
            <a:pPr marL="285750" lvl="0" indent="-285750">
              <a:lnSpc>
                <a:spcPct val="107000"/>
              </a:lnSpc>
              <a:buFont typeface="Arial" panose="020B0604020202020204" pitchFamily="34" charset="0"/>
              <a:buChar char="•"/>
            </a:pPr>
            <a:r>
              <a:rPr lang="en-GB" sz="1400" dirty="0">
                <a:solidFill>
                  <a:srgbClr val="000000"/>
                </a:solidFill>
                <a:ea typeface="Calibri" panose="020F0502020204030204" pitchFamily="34" charset="0"/>
                <a:cs typeface="Calibri" panose="020F0502020204030204" pitchFamily="34" charset="0"/>
              </a:rPr>
              <a:t>I g</a:t>
            </a:r>
            <a:r>
              <a:rPr lang="en-GB" sz="1400" dirty="0">
                <a:solidFill>
                  <a:srgbClr val="000000"/>
                </a:solidFill>
                <a:effectLst/>
                <a:ea typeface="Calibri" panose="020F0502020204030204" pitchFamily="34" charset="0"/>
                <a:cs typeface="Calibri" panose="020F0502020204030204" pitchFamily="34" charset="0"/>
              </a:rPr>
              <a:t>o the extra mile on occasion </a:t>
            </a:r>
            <a:endParaRPr lang="en-GB" sz="1400" dirty="0">
              <a:effectLs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GB" sz="1400" dirty="0">
              <a:solidFill>
                <a:srgbClr val="000000"/>
              </a:solidFill>
              <a:effectLst/>
              <a:ea typeface="Calibri" panose="020F0502020204030204" pitchFamily="34" charset="0"/>
            </a:endParaRPr>
          </a:p>
          <a:p>
            <a:pPr marL="285750" indent="-285750">
              <a:buFont typeface="Arial" panose="020B0604020202020204" pitchFamily="34" charset="0"/>
              <a:buChar char="•"/>
            </a:pPr>
            <a:r>
              <a:rPr lang="en-GB" sz="1400" dirty="0">
                <a:solidFill>
                  <a:srgbClr val="000000"/>
                </a:solidFill>
                <a:effectLst/>
                <a:ea typeface="Calibri" panose="020F0502020204030204" pitchFamily="34" charset="0"/>
              </a:rPr>
              <a:t>I proactively look for solutions to solve problems and issues as (or before) they appear </a:t>
            </a:r>
          </a:p>
          <a:p>
            <a:pPr marL="285750" indent="-285750">
              <a:buFont typeface="Arial" panose="020B0604020202020204" pitchFamily="34" charset="0"/>
              <a:buChar char="•"/>
            </a:pPr>
            <a:endParaRPr lang="en-GB" sz="1400" dirty="0"/>
          </a:p>
          <a:p>
            <a:pPr marL="285750" indent="-285750" algn="l">
              <a:buFont typeface="Arial" panose="020B0604020202020204" pitchFamily="34" charset="0"/>
              <a:buChar char="•"/>
            </a:pPr>
            <a:r>
              <a:rPr lang="en-GB" sz="1400" b="0" i="0" u="none" strike="noStrike" baseline="0" dirty="0">
                <a:latin typeface="Miso-Light"/>
              </a:rPr>
              <a:t>I approach my work with enthusiasm, energy and positivity, people can tell that I care about my work</a:t>
            </a:r>
          </a:p>
        </p:txBody>
      </p:sp>
      <p:sp>
        <p:nvSpPr>
          <p:cNvPr id="78" name="TextBox 77">
            <a:extLst>
              <a:ext uri="{FF2B5EF4-FFF2-40B4-BE49-F238E27FC236}">
                <a16:creationId xmlns:a16="http://schemas.microsoft.com/office/drawing/2014/main" id="{B957B9E8-0C37-42AA-A2AE-8D27D3A414FB}"/>
              </a:ext>
            </a:extLst>
          </p:cNvPr>
          <p:cNvSpPr txBox="1"/>
          <p:nvPr/>
        </p:nvSpPr>
        <p:spPr>
          <a:xfrm>
            <a:off x="6099669" y="2239652"/>
            <a:ext cx="4574795" cy="3970318"/>
          </a:xfrm>
          <a:prstGeom prst="rect">
            <a:avLst/>
          </a:prstGeom>
          <a:noFill/>
        </p:spPr>
        <p:txBody>
          <a:bodyPr wrap="square">
            <a:spAutoFit/>
          </a:bodyPr>
          <a:lstStyle/>
          <a:p>
            <a:pPr marL="285750" lvl="0" indent="-285750">
              <a:buFont typeface="Arial" panose="020B0604020202020204" pitchFamily="34" charset="0"/>
              <a:buChar char="•"/>
            </a:pPr>
            <a:r>
              <a:rPr lang="en-GB" sz="1400" dirty="0">
                <a:effectLst/>
                <a:latin typeface="Miso-Light"/>
                <a:ea typeface="Calibri" panose="020F0502020204030204" pitchFamily="34" charset="0"/>
                <a:cs typeface="Calibri" panose="020F0502020204030204" pitchFamily="34" charset="0"/>
              </a:rPr>
              <a:t>I accept mediocre performance</a:t>
            </a:r>
          </a:p>
          <a:p>
            <a:pPr lvl="0"/>
            <a:endParaRPr lang="en-GB" sz="1400" dirty="0">
              <a:effectLst/>
              <a:latin typeface="Miso-Light"/>
              <a:ea typeface="Calibri" panose="020F0502020204030204" pitchFamily="34" charset="0"/>
              <a:cs typeface="Times New Roman" panose="02020603050405020304" pitchFamily="18" charset="0"/>
            </a:endParaRPr>
          </a:p>
          <a:p>
            <a:pPr marL="285750" lvl="0" indent="-285750">
              <a:buFont typeface="Arial" panose="020B0604020202020204" pitchFamily="34" charset="0"/>
              <a:buChar char="•"/>
            </a:pPr>
            <a:r>
              <a:rPr lang="en-GB" sz="1400" dirty="0">
                <a:effectLst/>
                <a:latin typeface="Miso-Light"/>
                <a:ea typeface="Calibri" panose="020F0502020204030204" pitchFamily="34" charset="0"/>
                <a:cs typeface="Calibri" panose="020F0502020204030204" pitchFamily="34" charset="0"/>
              </a:rPr>
              <a:t>I fail to buy in to targets set by my manager</a:t>
            </a:r>
          </a:p>
          <a:p>
            <a:pPr lvl="0"/>
            <a:endParaRPr lang="en-GB" sz="1400" dirty="0">
              <a:effectLst/>
              <a:latin typeface="Miso-Light"/>
              <a:ea typeface="Calibri" panose="020F0502020204030204" pitchFamily="34" charset="0"/>
              <a:cs typeface="Times New Roman" panose="02020603050405020304" pitchFamily="18" charset="0"/>
            </a:endParaRPr>
          </a:p>
          <a:p>
            <a:pPr marL="285750" lvl="0" indent="-285750">
              <a:buFont typeface="Arial" panose="020B0604020202020204" pitchFamily="34" charset="0"/>
              <a:buChar char="•"/>
            </a:pPr>
            <a:r>
              <a:rPr lang="en-GB" sz="1400" dirty="0">
                <a:effectLst/>
                <a:latin typeface="Miso-Light"/>
                <a:ea typeface="Calibri" panose="020F0502020204030204" pitchFamily="34" charset="0"/>
                <a:cs typeface="Calibri" panose="020F0502020204030204" pitchFamily="34" charset="0"/>
              </a:rPr>
              <a:t>I’m defensive or dismissive of constructive feedback </a:t>
            </a:r>
            <a:endParaRPr lang="en-GB" sz="1400" dirty="0">
              <a:effectLst/>
              <a:latin typeface="Miso-Light"/>
              <a:ea typeface="Calibri" panose="020F0502020204030204" pitchFamily="34" charset="0"/>
              <a:cs typeface="Times New Roman" panose="02020603050405020304" pitchFamily="18" charset="0"/>
            </a:endParaRPr>
          </a:p>
          <a:p>
            <a:pPr marL="285750" lvl="0" indent="-285750">
              <a:buFont typeface="Arial" panose="020B0604020202020204" pitchFamily="34" charset="0"/>
              <a:buChar char="•"/>
            </a:pPr>
            <a:endParaRPr lang="en-GB" sz="1400" dirty="0">
              <a:effectLst/>
              <a:latin typeface="Miso-Light"/>
              <a:ea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GB" sz="1400" dirty="0">
                <a:latin typeface="Miso-Light"/>
                <a:ea typeface="Calibri" panose="020F0502020204030204" pitchFamily="34" charset="0"/>
                <a:cs typeface="Calibri" panose="020F0502020204030204" pitchFamily="34" charset="0"/>
              </a:rPr>
              <a:t>I f</a:t>
            </a:r>
            <a:r>
              <a:rPr lang="en-GB" sz="1400" dirty="0">
                <a:effectLst/>
                <a:latin typeface="Miso-Light"/>
                <a:ea typeface="Calibri" panose="020F0502020204030204" pitchFamily="34" charset="0"/>
                <a:cs typeface="Calibri" panose="020F0502020204030204" pitchFamily="34" charset="0"/>
              </a:rPr>
              <a:t>ail to look for or address develop gaps</a:t>
            </a:r>
          </a:p>
          <a:p>
            <a:pPr lvl="0"/>
            <a:endParaRPr lang="en-GB" sz="1400" dirty="0">
              <a:effectLst/>
              <a:latin typeface="Miso-Light"/>
              <a:ea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GB" sz="1400" dirty="0">
                <a:latin typeface="Miso-Light"/>
                <a:ea typeface="Calibri" panose="020F0502020204030204" pitchFamily="34" charset="0"/>
                <a:cs typeface="Calibri" panose="020F0502020204030204" pitchFamily="34" charset="0"/>
              </a:rPr>
              <a:t>I h</a:t>
            </a:r>
            <a:r>
              <a:rPr lang="en-GB" sz="1400" dirty="0">
                <a:effectLst/>
                <a:latin typeface="Miso-Light"/>
                <a:ea typeface="Calibri" panose="020F0502020204030204" pitchFamily="34" charset="0"/>
                <a:cs typeface="Calibri" panose="020F0502020204030204" pitchFamily="34" charset="0"/>
              </a:rPr>
              <a:t>oards knowledge or only share information on a need-to-know basis </a:t>
            </a:r>
            <a:endParaRPr lang="en-GB" sz="1400" dirty="0">
              <a:effectLst/>
              <a:latin typeface="Miso-Light"/>
              <a:ea typeface="Calibri" panose="020F0502020204030204" pitchFamily="34" charset="0"/>
              <a:cs typeface="Times New Roman" panose="02020603050405020304" pitchFamily="18" charset="0"/>
            </a:endParaRPr>
          </a:p>
          <a:p>
            <a:pPr marL="285750" lvl="0" indent="-285750">
              <a:buFont typeface="Arial" panose="020B0604020202020204" pitchFamily="34" charset="0"/>
              <a:buChar char="•"/>
            </a:pPr>
            <a:endParaRPr lang="en-GB" sz="1400" dirty="0">
              <a:effectLst/>
              <a:latin typeface="Miso-Light"/>
              <a:ea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GB" sz="1400" dirty="0">
                <a:latin typeface="Miso-Light"/>
                <a:ea typeface="Calibri" panose="020F0502020204030204" pitchFamily="34" charset="0"/>
                <a:cs typeface="Calibri" panose="020F0502020204030204" pitchFamily="34" charset="0"/>
              </a:rPr>
              <a:t>I w</a:t>
            </a:r>
            <a:r>
              <a:rPr lang="en-GB" sz="1400" dirty="0">
                <a:effectLst/>
                <a:latin typeface="Miso-Light"/>
                <a:ea typeface="Calibri" panose="020F0502020204030204" pitchFamily="34" charset="0"/>
                <a:cs typeface="Calibri" panose="020F0502020204030204" pitchFamily="34" charset="0"/>
              </a:rPr>
              <a:t>ork only to what is specified on contract, nothing else</a:t>
            </a:r>
            <a:endParaRPr lang="en-GB" sz="1400" dirty="0">
              <a:effectLst/>
              <a:latin typeface="Miso-Ligh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GB" sz="1400" dirty="0">
              <a:effectLst/>
              <a:latin typeface="Miso-Light"/>
              <a:ea typeface="Calibri" panose="020F0502020204030204" pitchFamily="34" charset="0"/>
            </a:endParaRPr>
          </a:p>
          <a:p>
            <a:pPr marL="285750" indent="-285750">
              <a:buFont typeface="Arial" panose="020B0604020202020204" pitchFamily="34" charset="0"/>
              <a:buChar char="•"/>
            </a:pPr>
            <a:r>
              <a:rPr lang="en-GB" sz="1400" dirty="0">
                <a:latin typeface="Miso-Light"/>
                <a:ea typeface="Calibri" panose="020F0502020204030204" pitchFamily="34" charset="0"/>
              </a:rPr>
              <a:t>I p</a:t>
            </a:r>
            <a:r>
              <a:rPr lang="en-GB" sz="1400" dirty="0">
                <a:effectLst/>
                <a:latin typeface="Miso-Light"/>
                <a:ea typeface="Calibri" panose="020F0502020204030204" pitchFamily="34" charset="0"/>
              </a:rPr>
              <a:t>ossesses the attitude, ‘they say, I do’ even when I believe there is a more productive approach</a:t>
            </a:r>
          </a:p>
          <a:p>
            <a:pPr marL="285750" indent="-285750">
              <a:buFont typeface="Arial" panose="020B0604020202020204" pitchFamily="34" charset="0"/>
              <a:buChar char="•"/>
            </a:pPr>
            <a:endParaRPr lang="en-GB" sz="1400" dirty="0">
              <a:latin typeface="Miso-Light"/>
              <a:ea typeface="Calibri" panose="020F0502020204030204" pitchFamily="34" charset="0"/>
            </a:endParaRPr>
          </a:p>
          <a:p>
            <a:pPr marL="285750" indent="-285750">
              <a:buFont typeface="Arial" panose="020B0604020202020204" pitchFamily="34" charset="0"/>
              <a:buChar char="•"/>
            </a:pPr>
            <a:r>
              <a:rPr lang="en-GB" sz="1400" dirty="0">
                <a:effectLst/>
                <a:latin typeface="Miso-Light"/>
                <a:ea typeface="Calibri" panose="020F0502020204030204" pitchFamily="34" charset="0"/>
              </a:rPr>
              <a:t>I can seem to bring others down with negativity, pessimism and apathy</a:t>
            </a:r>
            <a:endParaRPr lang="en-GB" sz="1100" dirty="0">
              <a:effectLst/>
              <a:latin typeface="Miso-Light"/>
              <a:ea typeface="Calibri" panose="020F0502020204030204" pitchFamily="34" charset="0"/>
            </a:endParaRPr>
          </a:p>
        </p:txBody>
      </p:sp>
    </p:spTree>
    <p:custDataLst>
      <p:tags r:id="rId1"/>
    </p:custDataLst>
    <p:extLst>
      <p:ext uri="{BB962C8B-B14F-4D97-AF65-F5344CB8AC3E}">
        <p14:creationId xmlns:p14="http://schemas.microsoft.com/office/powerpoint/2010/main" val="2407347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F6ADC9-54A0-49DD-89C8-22DCEFF0C8E5}"/>
              </a:ext>
            </a:extLst>
          </p:cNvPr>
          <p:cNvSpPr/>
          <p:nvPr/>
        </p:nvSpPr>
        <p:spPr>
          <a:xfrm>
            <a:off x="10218433" y="2259960"/>
            <a:ext cx="1851547" cy="393842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4C9965F6-A51A-493E-BAE4-8DB3B59E213E}"/>
              </a:ext>
            </a:extLst>
          </p:cNvPr>
          <p:cNvSpPr txBox="1"/>
          <p:nvPr/>
        </p:nvSpPr>
        <p:spPr>
          <a:xfrm>
            <a:off x="2165267" y="76522"/>
            <a:ext cx="7861465" cy="932688"/>
          </a:xfrm>
          <a:prstGeom prst="rect">
            <a:avLst/>
          </a:prstGeom>
        </p:spPr>
        <p:txBody>
          <a:bodyPr vert="horz" lIns="91440" tIns="45720" rIns="91440" bIns="45720" rtlCol="0" anchor="b">
            <a:normAutofit fontScale="77500" lnSpcReduction="20000"/>
          </a:bodyPr>
          <a:lstStyle/>
          <a:p>
            <a:pPr>
              <a:lnSpc>
                <a:spcPct val="90000"/>
              </a:lnSpc>
              <a:spcBef>
                <a:spcPct val="0"/>
              </a:spcBef>
              <a:spcAft>
                <a:spcPts val="600"/>
              </a:spcAft>
            </a:pPr>
            <a:r>
              <a:rPr lang="en-US" sz="5400" kern="1200" dirty="0">
                <a:solidFill>
                  <a:schemeClr val="tx1"/>
                </a:solidFill>
                <a:latin typeface="+mj-lt"/>
                <a:ea typeface="+mj-ea"/>
                <a:cs typeface="+mj-cs"/>
              </a:rPr>
              <a:t>Measuring Performance - Example </a:t>
            </a:r>
          </a:p>
        </p:txBody>
      </p:sp>
      <p:sp>
        <p:nvSpPr>
          <p:cNvPr id="17" name="Rectangle 16">
            <a:extLst>
              <a:ext uri="{FF2B5EF4-FFF2-40B4-BE49-F238E27FC236}">
                <a16:creationId xmlns:a16="http://schemas.microsoft.com/office/drawing/2014/main" id="{0465601C-04B5-4AE0-8300-C95A72ECD2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2" name="Table 11">
            <a:extLst>
              <a:ext uri="{FF2B5EF4-FFF2-40B4-BE49-F238E27FC236}">
                <a16:creationId xmlns:a16="http://schemas.microsoft.com/office/drawing/2014/main" id="{C12F767B-2084-4034-A297-9AA740A9DEE2}"/>
              </a:ext>
            </a:extLst>
          </p:cNvPr>
          <p:cNvGraphicFramePr>
            <a:graphicFrameLocks noGrp="1"/>
          </p:cNvGraphicFramePr>
          <p:nvPr>
            <p:extLst>
              <p:ext uri="{D42A27DB-BD31-4B8C-83A1-F6EECF244321}">
                <p14:modId xmlns:p14="http://schemas.microsoft.com/office/powerpoint/2010/main" val="2628847370"/>
              </p:ext>
            </p:extLst>
          </p:nvPr>
        </p:nvGraphicFramePr>
        <p:xfrm>
          <a:off x="863281" y="2259960"/>
          <a:ext cx="9275926" cy="3938426"/>
        </p:xfrm>
        <a:graphic>
          <a:graphicData uri="http://schemas.openxmlformats.org/drawingml/2006/table">
            <a:tbl>
              <a:tblPr/>
              <a:tblGrid>
                <a:gridCol w="1310185">
                  <a:extLst>
                    <a:ext uri="{9D8B030D-6E8A-4147-A177-3AD203B41FA5}">
                      <a16:colId xmlns:a16="http://schemas.microsoft.com/office/drawing/2014/main" val="1439227217"/>
                    </a:ext>
                  </a:extLst>
                </a:gridCol>
                <a:gridCol w="1430461">
                  <a:extLst>
                    <a:ext uri="{9D8B030D-6E8A-4147-A177-3AD203B41FA5}">
                      <a16:colId xmlns:a16="http://schemas.microsoft.com/office/drawing/2014/main" val="1154885316"/>
                    </a:ext>
                  </a:extLst>
                </a:gridCol>
                <a:gridCol w="1739489">
                  <a:extLst>
                    <a:ext uri="{9D8B030D-6E8A-4147-A177-3AD203B41FA5}">
                      <a16:colId xmlns:a16="http://schemas.microsoft.com/office/drawing/2014/main" val="4049735964"/>
                    </a:ext>
                  </a:extLst>
                </a:gridCol>
                <a:gridCol w="1625692">
                  <a:extLst>
                    <a:ext uri="{9D8B030D-6E8A-4147-A177-3AD203B41FA5}">
                      <a16:colId xmlns:a16="http://schemas.microsoft.com/office/drawing/2014/main" val="3802137652"/>
                    </a:ext>
                  </a:extLst>
                </a:gridCol>
                <a:gridCol w="1560663">
                  <a:extLst>
                    <a:ext uri="{9D8B030D-6E8A-4147-A177-3AD203B41FA5}">
                      <a16:colId xmlns:a16="http://schemas.microsoft.com/office/drawing/2014/main" val="3116851321"/>
                    </a:ext>
                  </a:extLst>
                </a:gridCol>
                <a:gridCol w="1609436">
                  <a:extLst>
                    <a:ext uri="{9D8B030D-6E8A-4147-A177-3AD203B41FA5}">
                      <a16:colId xmlns:a16="http://schemas.microsoft.com/office/drawing/2014/main" val="2589444038"/>
                    </a:ext>
                  </a:extLst>
                </a:gridCol>
              </a:tblGrid>
              <a:tr h="611214">
                <a:tc>
                  <a:txBody>
                    <a:bodyPr/>
                    <a:lstStyle/>
                    <a:p>
                      <a:pPr algn="ctr" fontAlgn="ctr">
                        <a:spcBef>
                          <a:spcPts val="0"/>
                        </a:spcBef>
                        <a:spcAft>
                          <a:spcPts val="0"/>
                        </a:spcAft>
                      </a:pPr>
                      <a:r>
                        <a:rPr lang="en-GB" sz="1600" b="1" i="0" u="none" strike="noStrike" dirty="0">
                          <a:solidFill>
                            <a:srgbClr val="808080"/>
                          </a:solidFill>
                          <a:effectLst/>
                          <a:latin typeface="Miso-Light"/>
                        </a:rPr>
                        <a:t>Always exceeds expectations</a:t>
                      </a:r>
                      <a:endParaRPr lang="en-GB" sz="2800" b="0" i="0" u="none" strike="noStrike" dirty="0">
                        <a:effectLst/>
                        <a:latin typeface="Miso-Light"/>
                      </a:endParaRPr>
                    </a:p>
                  </a:txBody>
                  <a:tcPr marL="15265" marR="15265" marT="1526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algn="l" fontAlgn="b">
                        <a:spcBef>
                          <a:spcPts val="0"/>
                        </a:spcBef>
                        <a:spcAft>
                          <a:spcPts val="0"/>
                        </a:spcAft>
                      </a:pPr>
                      <a:r>
                        <a:rPr lang="en-GB" sz="1600" b="0" i="0" u="none" strike="noStrike" dirty="0">
                          <a:solidFill>
                            <a:srgbClr val="000000"/>
                          </a:solidFill>
                          <a:effectLst/>
                          <a:latin typeface="Calibri" panose="020F0502020204030204" pitchFamily="34" charset="0"/>
                        </a:rPr>
                        <a:t> </a:t>
                      </a:r>
                      <a:endParaRPr lang="en-GB" sz="2800" b="0" i="0" u="none" strike="noStrike" dirty="0">
                        <a:effectLst/>
                        <a:latin typeface="Arial" panose="020B0604020202020204" pitchFamily="34" charset="0"/>
                      </a:endParaRPr>
                    </a:p>
                  </a:txBody>
                  <a:tcPr marL="15265" marR="15265" marT="1526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6600"/>
                    </a:solidFill>
                  </a:tcPr>
                </a:tc>
                <a:tc>
                  <a:txBody>
                    <a:bodyPr/>
                    <a:lstStyle/>
                    <a:p>
                      <a:pPr algn="l" fontAlgn="b">
                        <a:spcBef>
                          <a:spcPts val="0"/>
                        </a:spcBef>
                        <a:spcAft>
                          <a:spcPts val="0"/>
                        </a:spcAft>
                      </a:pPr>
                      <a:r>
                        <a:rPr lang="en-GB" sz="1600" b="0" i="0" u="none" strike="noStrike">
                          <a:solidFill>
                            <a:srgbClr val="000000"/>
                          </a:solidFill>
                          <a:effectLst/>
                          <a:latin typeface="Calibri" panose="020F0502020204030204" pitchFamily="34" charset="0"/>
                        </a:rPr>
                        <a:t> </a:t>
                      </a:r>
                      <a:endParaRPr lang="en-GB" sz="2800" b="0" i="0" u="none" strike="noStrike">
                        <a:effectLst/>
                        <a:latin typeface="Arial" panose="020B0604020202020204" pitchFamily="34" charset="0"/>
                      </a:endParaRPr>
                    </a:p>
                  </a:txBody>
                  <a:tcPr marL="15265" marR="15265" marT="15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spcBef>
                          <a:spcPts val="0"/>
                        </a:spcBef>
                        <a:spcAft>
                          <a:spcPts val="0"/>
                        </a:spcAft>
                      </a:pPr>
                      <a:r>
                        <a:rPr lang="en-GB" sz="1600" b="0" i="0" u="none" strike="noStrike" dirty="0">
                          <a:solidFill>
                            <a:srgbClr val="000000"/>
                          </a:solidFill>
                          <a:effectLst/>
                          <a:latin typeface="Calibri" panose="020F0502020204030204" pitchFamily="34" charset="0"/>
                        </a:rPr>
                        <a:t> </a:t>
                      </a:r>
                      <a:endParaRPr lang="en-GB" sz="2800" b="0" i="0" u="none" strike="noStrike" dirty="0">
                        <a:effectLst/>
                        <a:latin typeface="Arial" panose="020B0604020202020204" pitchFamily="34" charset="0"/>
                      </a:endParaRPr>
                    </a:p>
                  </a:txBody>
                  <a:tcPr marL="15265" marR="15265" marT="15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spcBef>
                          <a:spcPts val="0"/>
                        </a:spcBef>
                        <a:spcAft>
                          <a:spcPts val="0"/>
                        </a:spcAft>
                      </a:pPr>
                      <a:r>
                        <a:rPr lang="en-GB" sz="1600" b="0" i="0" u="none" strike="noStrike">
                          <a:solidFill>
                            <a:srgbClr val="000000"/>
                          </a:solidFill>
                          <a:effectLst/>
                          <a:latin typeface="Calibri" panose="020F0502020204030204" pitchFamily="34" charset="0"/>
                        </a:rPr>
                        <a:t> </a:t>
                      </a:r>
                      <a:endParaRPr lang="en-GB" sz="2800" b="0" i="0" u="none" strike="noStrike">
                        <a:effectLst/>
                        <a:latin typeface="Arial" panose="020B0604020202020204" pitchFamily="34" charset="0"/>
                      </a:endParaRPr>
                    </a:p>
                  </a:txBody>
                  <a:tcPr marL="15265" marR="15265" marT="15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spcBef>
                          <a:spcPts val="0"/>
                        </a:spcBef>
                        <a:spcAft>
                          <a:spcPts val="0"/>
                        </a:spcAft>
                      </a:pPr>
                      <a:r>
                        <a:rPr lang="en-GB" sz="1600" b="0" i="0" u="none" strike="noStrike">
                          <a:solidFill>
                            <a:srgbClr val="000000"/>
                          </a:solidFill>
                          <a:effectLst/>
                          <a:latin typeface="Calibri" panose="020F0502020204030204" pitchFamily="34" charset="0"/>
                        </a:rPr>
                        <a:t> </a:t>
                      </a:r>
                      <a:endParaRPr lang="en-GB" sz="2800" b="0" i="0" u="none" strike="noStrike">
                        <a:effectLst/>
                        <a:latin typeface="Arial" panose="020B0604020202020204" pitchFamily="34" charset="0"/>
                      </a:endParaRPr>
                    </a:p>
                  </a:txBody>
                  <a:tcPr marL="15265" marR="15265" marT="15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3881174732"/>
                  </a:ext>
                </a:extLst>
              </a:tr>
              <a:tr h="611214">
                <a:tc>
                  <a:txBody>
                    <a:bodyPr/>
                    <a:lstStyle/>
                    <a:p>
                      <a:pPr algn="ctr" fontAlgn="ctr">
                        <a:spcBef>
                          <a:spcPts val="0"/>
                        </a:spcBef>
                        <a:spcAft>
                          <a:spcPts val="0"/>
                        </a:spcAft>
                      </a:pPr>
                      <a:r>
                        <a:rPr lang="en-GB" sz="1600" b="1" i="0" u="none" strike="noStrike" dirty="0">
                          <a:solidFill>
                            <a:srgbClr val="808080"/>
                          </a:solidFill>
                          <a:effectLst/>
                          <a:latin typeface="Miso-Light"/>
                        </a:rPr>
                        <a:t>Often exceeds expectations</a:t>
                      </a:r>
                      <a:endParaRPr lang="en-GB" sz="2800" b="0" i="0" u="none" strike="noStrike" dirty="0">
                        <a:effectLst/>
                        <a:latin typeface="Miso-Light"/>
                      </a:endParaRPr>
                    </a:p>
                  </a:txBody>
                  <a:tcPr marL="15265" marR="15265" marT="1526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algn="l" fontAlgn="b">
                        <a:spcBef>
                          <a:spcPts val="0"/>
                        </a:spcBef>
                        <a:spcAft>
                          <a:spcPts val="0"/>
                        </a:spcAft>
                      </a:pPr>
                      <a:r>
                        <a:rPr lang="en-GB" sz="1600" b="0" i="0" u="none" strike="noStrike" dirty="0">
                          <a:solidFill>
                            <a:srgbClr val="000000"/>
                          </a:solidFill>
                          <a:effectLst/>
                          <a:latin typeface="Calibri" panose="020F0502020204030204" pitchFamily="34" charset="0"/>
                        </a:rPr>
                        <a:t> </a:t>
                      </a:r>
                      <a:endParaRPr lang="en-GB" sz="2800" b="0" i="0" u="none" strike="noStrike" dirty="0">
                        <a:effectLst/>
                        <a:latin typeface="Arial" panose="020B0604020202020204" pitchFamily="34" charset="0"/>
                      </a:endParaRPr>
                    </a:p>
                  </a:txBody>
                  <a:tcPr marL="15265" marR="15265" marT="1526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6600"/>
                    </a:solidFill>
                  </a:tcPr>
                </a:tc>
                <a:tc>
                  <a:txBody>
                    <a:bodyPr/>
                    <a:lstStyle/>
                    <a:p>
                      <a:pPr algn="l" fontAlgn="b">
                        <a:spcBef>
                          <a:spcPts val="0"/>
                        </a:spcBef>
                        <a:spcAft>
                          <a:spcPts val="0"/>
                        </a:spcAft>
                      </a:pPr>
                      <a:r>
                        <a:rPr lang="en-GB" sz="1600" b="0" i="0" u="none" strike="noStrike" dirty="0">
                          <a:solidFill>
                            <a:srgbClr val="000000"/>
                          </a:solidFill>
                          <a:effectLst/>
                          <a:latin typeface="Calibri" panose="020F0502020204030204" pitchFamily="34" charset="0"/>
                        </a:rPr>
                        <a:t> </a:t>
                      </a:r>
                      <a:endParaRPr lang="en-GB" sz="2800" b="0" i="0" u="none" strike="noStrike" dirty="0">
                        <a:effectLst/>
                        <a:latin typeface="Arial" panose="020B0604020202020204" pitchFamily="34" charset="0"/>
                      </a:endParaRPr>
                    </a:p>
                  </a:txBody>
                  <a:tcPr marL="15265" marR="15265" marT="15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spcBef>
                          <a:spcPts val="0"/>
                        </a:spcBef>
                        <a:spcAft>
                          <a:spcPts val="0"/>
                        </a:spcAft>
                      </a:pPr>
                      <a:r>
                        <a:rPr lang="en-GB" sz="1600" b="0" i="0" u="none" strike="noStrike">
                          <a:solidFill>
                            <a:srgbClr val="000000"/>
                          </a:solidFill>
                          <a:effectLst/>
                          <a:latin typeface="Calibri" panose="020F0502020204030204" pitchFamily="34" charset="0"/>
                        </a:rPr>
                        <a:t> </a:t>
                      </a:r>
                      <a:endParaRPr lang="en-GB" sz="2800" b="0" i="0" u="none" strike="noStrike">
                        <a:effectLst/>
                        <a:latin typeface="Arial" panose="020B0604020202020204" pitchFamily="34" charset="0"/>
                      </a:endParaRPr>
                    </a:p>
                  </a:txBody>
                  <a:tcPr marL="15265" marR="15265" marT="15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l" fontAlgn="b">
                        <a:spcBef>
                          <a:spcPts val="0"/>
                        </a:spcBef>
                        <a:spcAft>
                          <a:spcPts val="0"/>
                        </a:spcAft>
                      </a:pPr>
                      <a:r>
                        <a:rPr lang="en-GB" sz="1600" b="0" i="0" u="none" strike="noStrike">
                          <a:solidFill>
                            <a:srgbClr val="000000"/>
                          </a:solidFill>
                          <a:effectLst/>
                          <a:latin typeface="Calibri" panose="020F0502020204030204" pitchFamily="34" charset="0"/>
                        </a:rPr>
                        <a:t> </a:t>
                      </a:r>
                      <a:endParaRPr lang="en-GB" sz="2800" b="0" i="0" u="none" strike="noStrike">
                        <a:effectLst/>
                        <a:latin typeface="Arial" panose="020B0604020202020204" pitchFamily="34" charset="0"/>
                      </a:endParaRPr>
                    </a:p>
                  </a:txBody>
                  <a:tcPr marL="15265" marR="15265" marT="15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spcBef>
                          <a:spcPts val="0"/>
                        </a:spcBef>
                        <a:spcAft>
                          <a:spcPts val="0"/>
                        </a:spcAft>
                      </a:pPr>
                      <a:r>
                        <a:rPr lang="en-GB" sz="1600" b="0" i="0" u="none" strike="noStrike">
                          <a:solidFill>
                            <a:srgbClr val="000000"/>
                          </a:solidFill>
                          <a:effectLst/>
                          <a:latin typeface="Calibri" panose="020F0502020204030204" pitchFamily="34" charset="0"/>
                        </a:rPr>
                        <a:t> </a:t>
                      </a:r>
                      <a:endParaRPr lang="en-GB" sz="2800" b="0" i="0" u="none" strike="noStrike">
                        <a:effectLst/>
                        <a:latin typeface="Arial" panose="020B0604020202020204" pitchFamily="34" charset="0"/>
                      </a:endParaRPr>
                    </a:p>
                  </a:txBody>
                  <a:tcPr marL="15265" marR="15265" marT="15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447176420"/>
                  </a:ext>
                </a:extLst>
              </a:tr>
              <a:tr h="611214">
                <a:tc>
                  <a:txBody>
                    <a:bodyPr/>
                    <a:lstStyle/>
                    <a:p>
                      <a:pPr algn="ctr" fontAlgn="ctr">
                        <a:spcBef>
                          <a:spcPts val="0"/>
                        </a:spcBef>
                        <a:spcAft>
                          <a:spcPts val="0"/>
                        </a:spcAft>
                      </a:pPr>
                      <a:r>
                        <a:rPr lang="en-GB" sz="1600" b="1" i="0" u="none" strike="noStrike" dirty="0">
                          <a:solidFill>
                            <a:srgbClr val="808080"/>
                          </a:solidFill>
                          <a:effectLst/>
                          <a:latin typeface="Miso-Light"/>
                        </a:rPr>
                        <a:t>Fully meets expectations</a:t>
                      </a:r>
                    </a:p>
                    <a:p>
                      <a:pPr algn="ctr" fontAlgn="ctr">
                        <a:spcBef>
                          <a:spcPts val="0"/>
                        </a:spcBef>
                        <a:spcAft>
                          <a:spcPts val="0"/>
                        </a:spcAft>
                      </a:pPr>
                      <a:endParaRPr lang="en-GB" sz="1600" b="1" i="0" u="none" strike="noStrike" dirty="0">
                        <a:solidFill>
                          <a:srgbClr val="808080"/>
                        </a:solidFill>
                        <a:effectLst/>
                        <a:latin typeface="Miso-Light"/>
                      </a:endParaRPr>
                    </a:p>
                  </a:txBody>
                  <a:tcPr marL="15265" marR="15265" marT="1526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algn="l" fontAlgn="b">
                        <a:spcBef>
                          <a:spcPts val="0"/>
                        </a:spcBef>
                        <a:spcAft>
                          <a:spcPts val="0"/>
                        </a:spcAft>
                      </a:pPr>
                      <a:endParaRPr lang="en-GB" sz="2800" b="0" i="0" u="none" strike="noStrike" dirty="0">
                        <a:effectLst/>
                        <a:latin typeface="Arial" panose="020B0604020202020204" pitchFamily="34" charset="0"/>
                      </a:endParaRPr>
                    </a:p>
                  </a:txBody>
                  <a:tcPr marL="15265" marR="15265" marT="1526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6600"/>
                    </a:solidFill>
                  </a:tcPr>
                </a:tc>
                <a:tc>
                  <a:txBody>
                    <a:bodyPr/>
                    <a:lstStyle/>
                    <a:p>
                      <a:pPr algn="l" fontAlgn="b">
                        <a:spcBef>
                          <a:spcPts val="0"/>
                        </a:spcBef>
                        <a:spcAft>
                          <a:spcPts val="0"/>
                        </a:spcAft>
                      </a:pPr>
                      <a:r>
                        <a:rPr lang="en-GB" sz="1600" b="0" i="0" u="none" strike="noStrike">
                          <a:solidFill>
                            <a:srgbClr val="000000"/>
                          </a:solidFill>
                          <a:effectLst/>
                          <a:latin typeface="Calibri" panose="020F0502020204030204" pitchFamily="34" charset="0"/>
                        </a:rPr>
                        <a:t> </a:t>
                      </a:r>
                      <a:endParaRPr lang="en-GB" sz="2800" b="0" i="0" u="none" strike="noStrike">
                        <a:effectLst/>
                        <a:latin typeface="Arial" panose="020B0604020202020204" pitchFamily="34" charset="0"/>
                      </a:endParaRPr>
                    </a:p>
                  </a:txBody>
                  <a:tcPr marL="15265" marR="15265" marT="15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spcBef>
                          <a:spcPts val="0"/>
                        </a:spcBef>
                        <a:spcAft>
                          <a:spcPts val="0"/>
                        </a:spcAft>
                      </a:pPr>
                      <a:r>
                        <a:rPr lang="en-GB" sz="1600" b="0" i="0" u="none" strike="noStrike" dirty="0">
                          <a:solidFill>
                            <a:srgbClr val="000000"/>
                          </a:solidFill>
                          <a:effectLst/>
                          <a:latin typeface="Calibri" panose="020F0502020204030204" pitchFamily="34" charset="0"/>
                        </a:rPr>
                        <a:t> </a:t>
                      </a:r>
                      <a:endParaRPr lang="en-GB" sz="2800" b="0" i="0" u="none" strike="noStrike" dirty="0">
                        <a:effectLst/>
                        <a:latin typeface="Arial" panose="020B0604020202020204" pitchFamily="34" charset="0"/>
                      </a:endParaRPr>
                    </a:p>
                  </a:txBody>
                  <a:tcPr marL="15265" marR="15265" marT="15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l" fontAlgn="b">
                        <a:spcBef>
                          <a:spcPts val="0"/>
                        </a:spcBef>
                        <a:spcAft>
                          <a:spcPts val="0"/>
                        </a:spcAft>
                      </a:pPr>
                      <a:r>
                        <a:rPr lang="en-GB" sz="1600" b="0" i="0" u="none" strike="noStrike">
                          <a:solidFill>
                            <a:srgbClr val="000000"/>
                          </a:solidFill>
                          <a:effectLst/>
                          <a:latin typeface="Calibri" panose="020F0502020204030204" pitchFamily="34" charset="0"/>
                        </a:rPr>
                        <a:t> </a:t>
                      </a:r>
                      <a:endParaRPr lang="en-GB" sz="2800" b="0" i="0" u="none" strike="noStrike">
                        <a:effectLst/>
                        <a:latin typeface="Arial" panose="020B0604020202020204" pitchFamily="34" charset="0"/>
                      </a:endParaRPr>
                    </a:p>
                  </a:txBody>
                  <a:tcPr marL="15265" marR="15265" marT="15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l" fontAlgn="b">
                        <a:spcBef>
                          <a:spcPts val="0"/>
                        </a:spcBef>
                        <a:spcAft>
                          <a:spcPts val="0"/>
                        </a:spcAft>
                      </a:pPr>
                      <a:r>
                        <a:rPr lang="en-GB" sz="1600" b="0" i="0" u="none" strike="noStrike">
                          <a:solidFill>
                            <a:srgbClr val="000000"/>
                          </a:solidFill>
                          <a:effectLst/>
                          <a:latin typeface="Calibri" panose="020F0502020204030204" pitchFamily="34" charset="0"/>
                        </a:rPr>
                        <a:t> </a:t>
                      </a:r>
                      <a:endParaRPr lang="en-GB" sz="2800" b="0" i="0" u="none" strike="noStrike">
                        <a:effectLst/>
                        <a:latin typeface="Arial" panose="020B0604020202020204" pitchFamily="34" charset="0"/>
                      </a:endParaRPr>
                    </a:p>
                  </a:txBody>
                  <a:tcPr marL="15265" marR="15265" marT="15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3336013912"/>
                  </a:ext>
                </a:extLst>
              </a:tr>
              <a:tr h="611214">
                <a:tc>
                  <a:txBody>
                    <a:bodyPr/>
                    <a:lstStyle/>
                    <a:p>
                      <a:pPr algn="ctr" fontAlgn="ctr">
                        <a:spcBef>
                          <a:spcPts val="0"/>
                        </a:spcBef>
                        <a:spcAft>
                          <a:spcPts val="0"/>
                        </a:spcAft>
                      </a:pPr>
                      <a:r>
                        <a:rPr lang="en-GB" sz="1600" b="1" i="0" u="none" strike="noStrike" dirty="0">
                          <a:solidFill>
                            <a:srgbClr val="808080"/>
                          </a:solidFill>
                          <a:effectLst/>
                          <a:latin typeface="Miso-Light"/>
                        </a:rPr>
                        <a:t>Partially meets expectations</a:t>
                      </a:r>
                      <a:endParaRPr lang="en-GB" sz="2800" b="0" i="0" u="none" strike="noStrike" dirty="0">
                        <a:effectLst/>
                        <a:latin typeface="Miso-Light"/>
                      </a:endParaRPr>
                    </a:p>
                  </a:txBody>
                  <a:tcPr marL="15265" marR="15265" marT="1526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algn="l" fontAlgn="b">
                        <a:spcBef>
                          <a:spcPts val="0"/>
                        </a:spcBef>
                        <a:spcAft>
                          <a:spcPts val="0"/>
                        </a:spcAft>
                      </a:pPr>
                      <a:r>
                        <a:rPr lang="en-GB" sz="1600" b="0" i="0" u="none" strike="noStrike">
                          <a:solidFill>
                            <a:srgbClr val="000000"/>
                          </a:solidFill>
                          <a:effectLst/>
                          <a:latin typeface="Calibri" panose="020F0502020204030204" pitchFamily="34" charset="0"/>
                        </a:rPr>
                        <a:t> </a:t>
                      </a:r>
                      <a:endParaRPr lang="en-GB" sz="2800" b="0" i="0" u="none" strike="noStrike">
                        <a:effectLst/>
                        <a:latin typeface="Arial" panose="020B0604020202020204" pitchFamily="34" charset="0"/>
                      </a:endParaRPr>
                    </a:p>
                  </a:txBody>
                  <a:tcPr marL="15265" marR="15265" marT="1526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6600"/>
                    </a:solidFill>
                  </a:tcPr>
                </a:tc>
                <a:tc>
                  <a:txBody>
                    <a:bodyPr/>
                    <a:lstStyle/>
                    <a:p>
                      <a:pPr algn="l" fontAlgn="b">
                        <a:spcBef>
                          <a:spcPts val="0"/>
                        </a:spcBef>
                        <a:spcAft>
                          <a:spcPts val="0"/>
                        </a:spcAft>
                      </a:pPr>
                      <a:r>
                        <a:rPr lang="en-GB" sz="1600" b="0" i="0" u="none" strike="noStrike">
                          <a:solidFill>
                            <a:srgbClr val="000000"/>
                          </a:solidFill>
                          <a:effectLst/>
                          <a:latin typeface="Calibri" panose="020F0502020204030204" pitchFamily="34" charset="0"/>
                        </a:rPr>
                        <a:t> </a:t>
                      </a:r>
                      <a:endParaRPr lang="en-GB" sz="2800" b="0" i="0" u="none" strike="noStrike">
                        <a:effectLst/>
                        <a:latin typeface="Arial" panose="020B0604020202020204" pitchFamily="34" charset="0"/>
                      </a:endParaRPr>
                    </a:p>
                  </a:txBody>
                  <a:tcPr marL="15265" marR="15265" marT="15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spcBef>
                          <a:spcPts val="0"/>
                        </a:spcBef>
                        <a:spcAft>
                          <a:spcPts val="0"/>
                        </a:spcAft>
                      </a:pPr>
                      <a:r>
                        <a:rPr lang="en-GB" sz="1600" b="0" i="0" u="none" strike="noStrike">
                          <a:solidFill>
                            <a:srgbClr val="000000"/>
                          </a:solidFill>
                          <a:effectLst/>
                          <a:latin typeface="Calibri" panose="020F0502020204030204" pitchFamily="34" charset="0"/>
                        </a:rPr>
                        <a:t> </a:t>
                      </a:r>
                      <a:endParaRPr lang="en-GB" sz="2800" b="0" i="0" u="none" strike="noStrike">
                        <a:effectLst/>
                        <a:latin typeface="Arial" panose="020B0604020202020204" pitchFamily="34" charset="0"/>
                      </a:endParaRPr>
                    </a:p>
                  </a:txBody>
                  <a:tcPr marL="15265" marR="15265" marT="15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spcBef>
                          <a:spcPts val="0"/>
                        </a:spcBef>
                        <a:spcAft>
                          <a:spcPts val="0"/>
                        </a:spcAft>
                      </a:pPr>
                      <a:r>
                        <a:rPr lang="en-GB" sz="1600" b="0" i="0" u="none" strike="noStrike" dirty="0">
                          <a:solidFill>
                            <a:srgbClr val="000000"/>
                          </a:solidFill>
                          <a:effectLst/>
                          <a:latin typeface="Calibri" panose="020F0502020204030204" pitchFamily="34" charset="0"/>
                        </a:rPr>
                        <a:t> </a:t>
                      </a:r>
                      <a:endParaRPr lang="en-GB" sz="2800" b="0" i="0" u="none" strike="noStrike" dirty="0">
                        <a:effectLst/>
                        <a:latin typeface="Arial" panose="020B0604020202020204" pitchFamily="34" charset="0"/>
                      </a:endParaRPr>
                    </a:p>
                  </a:txBody>
                  <a:tcPr marL="15265" marR="15265" marT="15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spcBef>
                          <a:spcPts val="0"/>
                        </a:spcBef>
                        <a:spcAft>
                          <a:spcPts val="0"/>
                        </a:spcAft>
                      </a:pPr>
                      <a:r>
                        <a:rPr lang="en-GB" sz="1600" b="0" i="0" u="none" strike="noStrike">
                          <a:solidFill>
                            <a:srgbClr val="000000"/>
                          </a:solidFill>
                          <a:effectLst/>
                          <a:latin typeface="Calibri" panose="020F0502020204030204" pitchFamily="34" charset="0"/>
                        </a:rPr>
                        <a:t> </a:t>
                      </a:r>
                      <a:endParaRPr lang="en-GB" sz="2800" b="0" i="0" u="none" strike="noStrike">
                        <a:effectLst/>
                        <a:latin typeface="Arial" panose="020B0604020202020204" pitchFamily="34" charset="0"/>
                      </a:endParaRPr>
                    </a:p>
                  </a:txBody>
                  <a:tcPr marL="15265" marR="15265" marT="15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3650487445"/>
                  </a:ext>
                </a:extLst>
              </a:tr>
              <a:tr h="611214">
                <a:tc>
                  <a:txBody>
                    <a:bodyPr/>
                    <a:lstStyle/>
                    <a:p>
                      <a:pPr algn="ctr" fontAlgn="ctr">
                        <a:spcBef>
                          <a:spcPts val="0"/>
                        </a:spcBef>
                        <a:spcAft>
                          <a:spcPts val="0"/>
                        </a:spcAft>
                      </a:pPr>
                      <a:r>
                        <a:rPr lang="en-GB" sz="1600" b="1" i="0" u="none" strike="noStrike" dirty="0">
                          <a:solidFill>
                            <a:srgbClr val="808080"/>
                          </a:solidFill>
                          <a:effectLst/>
                          <a:latin typeface="Miso-Light"/>
                        </a:rPr>
                        <a:t>Does not meet expectations</a:t>
                      </a:r>
                      <a:endParaRPr lang="en-GB" sz="2800" b="0" i="0" u="none" strike="noStrike" dirty="0">
                        <a:effectLst/>
                        <a:latin typeface="Miso-Light"/>
                      </a:endParaRPr>
                    </a:p>
                  </a:txBody>
                  <a:tcPr marL="15265" marR="15265" marT="1526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algn="l" fontAlgn="b">
                        <a:spcBef>
                          <a:spcPts val="0"/>
                        </a:spcBef>
                        <a:spcAft>
                          <a:spcPts val="0"/>
                        </a:spcAft>
                      </a:pPr>
                      <a:r>
                        <a:rPr lang="en-GB" sz="1600" b="0" i="0" u="none" strike="noStrike">
                          <a:solidFill>
                            <a:srgbClr val="000000"/>
                          </a:solidFill>
                          <a:effectLst/>
                          <a:latin typeface="Calibri" panose="020F0502020204030204" pitchFamily="34" charset="0"/>
                        </a:rPr>
                        <a:t> </a:t>
                      </a:r>
                      <a:endParaRPr lang="en-GB" sz="2800" b="0" i="0" u="none" strike="noStrike">
                        <a:effectLst/>
                        <a:latin typeface="Arial" panose="020B0604020202020204" pitchFamily="34" charset="0"/>
                      </a:endParaRPr>
                    </a:p>
                  </a:txBody>
                  <a:tcPr marL="15265" marR="15265" marT="1526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6600"/>
                    </a:solidFill>
                  </a:tcPr>
                </a:tc>
                <a:tc>
                  <a:txBody>
                    <a:bodyPr/>
                    <a:lstStyle/>
                    <a:p>
                      <a:pPr algn="l" fontAlgn="b">
                        <a:spcBef>
                          <a:spcPts val="0"/>
                        </a:spcBef>
                        <a:spcAft>
                          <a:spcPts val="0"/>
                        </a:spcAft>
                      </a:pPr>
                      <a:r>
                        <a:rPr lang="en-GB" sz="1600" b="0" i="0" u="none" strike="noStrike">
                          <a:solidFill>
                            <a:srgbClr val="000000"/>
                          </a:solidFill>
                          <a:effectLst/>
                          <a:latin typeface="Calibri" panose="020F0502020204030204" pitchFamily="34" charset="0"/>
                        </a:rPr>
                        <a:t> </a:t>
                      </a:r>
                      <a:endParaRPr lang="en-GB" sz="2800" b="0" i="0" u="none" strike="noStrike">
                        <a:effectLst/>
                        <a:latin typeface="Arial" panose="020B0604020202020204" pitchFamily="34" charset="0"/>
                      </a:endParaRPr>
                    </a:p>
                  </a:txBody>
                  <a:tcPr marL="15265" marR="15265" marT="15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6600"/>
                    </a:solidFill>
                  </a:tcPr>
                </a:tc>
                <a:tc>
                  <a:txBody>
                    <a:bodyPr/>
                    <a:lstStyle/>
                    <a:p>
                      <a:pPr algn="l" fontAlgn="b">
                        <a:spcBef>
                          <a:spcPts val="0"/>
                        </a:spcBef>
                        <a:spcAft>
                          <a:spcPts val="0"/>
                        </a:spcAft>
                      </a:pPr>
                      <a:r>
                        <a:rPr lang="en-GB" sz="1600" b="0" i="0" u="none" strike="noStrike">
                          <a:solidFill>
                            <a:srgbClr val="000000"/>
                          </a:solidFill>
                          <a:effectLst/>
                          <a:latin typeface="Calibri" panose="020F0502020204030204" pitchFamily="34" charset="0"/>
                        </a:rPr>
                        <a:t> </a:t>
                      </a:r>
                      <a:endParaRPr lang="en-GB" sz="2800" b="0" i="0" u="none" strike="noStrike">
                        <a:effectLst/>
                        <a:latin typeface="Arial" panose="020B0604020202020204" pitchFamily="34" charset="0"/>
                      </a:endParaRPr>
                    </a:p>
                  </a:txBody>
                  <a:tcPr marL="15265" marR="15265" marT="15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6600"/>
                    </a:solidFill>
                  </a:tcPr>
                </a:tc>
                <a:tc>
                  <a:txBody>
                    <a:bodyPr/>
                    <a:lstStyle/>
                    <a:p>
                      <a:pPr algn="l" fontAlgn="b">
                        <a:spcBef>
                          <a:spcPts val="0"/>
                        </a:spcBef>
                        <a:spcAft>
                          <a:spcPts val="0"/>
                        </a:spcAft>
                      </a:pPr>
                      <a:r>
                        <a:rPr lang="en-GB" sz="1600" b="0" i="0" u="none" strike="noStrike">
                          <a:solidFill>
                            <a:srgbClr val="000000"/>
                          </a:solidFill>
                          <a:effectLst/>
                          <a:latin typeface="Calibri" panose="020F0502020204030204" pitchFamily="34" charset="0"/>
                        </a:rPr>
                        <a:t> </a:t>
                      </a:r>
                      <a:endParaRPr lang="en-GB" sz="2800" b="0" i="0" u="none" strike="noStrike">
                        <a:effectLst/>
                        <a:latin typeface="Arial" panose="020B0604020202020204" pitchFamily="34" charset="0"/>
                      </a:endParaRPr>
                    </a:p>
                  </a:txBody>
                  <a:tcPr marL="15265" marR="15265" marT="15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6600"/>
                    </a:solidFill>
                  </a:tcPr>
                </a:tc>
                <a:tc>
                  <a:txBody>
                    <a:bodyPr/>
                    <a:lstStyle/>
                    <a:p>
                      <a:pPr algn="l" fontAlgn="b">
                        <a:spcBef>
                          <a:spcPts val="0"/>
                        </a:spcBef>
                        <a:spcAft>
                          <a:spcPts val="0"/>
                        </a:spcAft>
                      </a:pPr>
                      <a:r>
                        <a:rPr lang="en-GB" sz="1600" b="0" i="0" u="none" strike="noStrike">
                          <a:solidFill>
                            <a:srgbClr val="000000"/>
                          </a:solidFill>
                          <a:effectLst/>
                          <a:latin typeface="Calibri" panose="020F0502020204030204" pitchFamily="34" charset="0"/>
                        </a:rPr>
                        <a:t> </a:t>
                      </a:r>
                      <a:endParaRPr lang="en-GB" sz="2800" b="0" i="0" u="none" strike="noStrike">
                        <a:effectLst/>
                        <a:latin typeface="Arial" panose="020B0604020202020204" pitchFamily="34" charset="0"/>
                      </a:endParaRPr>
                    </a:p>
                  </a:txBody>
                  <a:tcPr marL="15265" marR="15265" marT="15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6600"/>
                    </a:solidFill>
                  </a:tcPr>
                </a:tc>
                <a:extLst>
                  <a:ext uri="{0D108BD9-81ED-4DB2-BD59-A6C34878D82A}">
                    <a16:rowId xmlns:a16="http://schemas.microsoft.com/office/drawing/2014/main" val="2417180770"/>
                  </a:ext>
                </a:extLst>
              </a:tr>
              <a:tr h="611214">
                <a:tc>
                  <a:txBody>
                    <a:bodyPr/>
                    <a:lstStyle/>
                    <a:p>
                      <a:pPr algn="ctr" fontAlgn="ctr">
                        <a:spcBef>
                          <a:spcPts val="0"/>
                        </a:spcBef>
                        <a:spcAft>
                          <a:spcPts val="0"/>
                        </a:spcAft>
                      </a:pPr>
                      <a:r>
                        <a:rPr lang="en-GB" sz="1600" b="1" i="0" u="none" strike="noStrike" dirty="0">
                          <a:solidFill>
                            <a:srgbClr val="808080"/>
                          </a:solidFill>
                          <a:effectLst/>
                          <a:latin typeface="Miso-Light"/>
                        </a:rPr>
                        <a:t> </a:t>
                      </a:r>
                      <a:endParaRPr lang="en-GB" sz="2800" b="0" i="0" u="none" strike="noStrike" dirty="0">
                        <a:effectLst/>
                        <a:latin typeface="Miso-Light"/>
                      </a:endParaRPr>
                    </a:p>
                  </a:txBody>
                  <a:tcPr marL="15265" marR="15265" marT="15265" marB="0" anchor="ctr">
                    <a:lnL w="12700" cap="flat" cmpd="sng" algn="ctr">
                      <a:solidFill>
                        <a:srgbClr val="999999"/>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E6E6E6"/>
                    </a:solidFill>
                  </a:tcPr>
                </a:tc>
                <a:tc>
                  <a:txBody>
                    <a:bodyPr/>
                    <a:lstStyle/>
                    <a:p>
                      <a:pPr algn="ctr" fontAlgn="ctr">
                        <a:spcBef>
                          <a:spcPts val="0"/>
                        </a:spcBef>
                        <a:spcAft>
                          <a:spcPts val="0"/>
                        </a:spcAft>
                      </a:pPr>
                      <a:r>
                        <a:rPr lang="en-GB" sz="1600" b="1" i="0" u="none" strike="noStrike" dirty="0">
                          <a:solidFill>
                            <a:srgbClr val="808080"/>
                          </a:solidFill>
                          <a:effectLst/>
                          <a:latin typeface="Miso-Light"/>
                        </a:rPr>
                        <a:t>Does not meet expectations</a:t>
                      </a:r>
                      <a:endParaRPr lang="en-GB" sz="2800" b="0" i="0" u="none" strike="noStrike" dirty="0">
                        <a:effectLst/>
                        <a:latin typeface="Miso-Light"/>
                      </a:endParaRPr>
                    </a:p>
                  </a:txBody>
                  <a:tcPr marL="15265" marR="15265" marT="1526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algn="ctr" fontAlgn="ctr">
                        <a:spcBef>
                          <a:spcPts val="0"/>
                        </a:spcBef>
                        <a:spcAft>
                          <a:spcPts val="0"/>
                        </a:spcAft>
                      </a:pPr>
                      <a:r>
                        <a:rPr lang="en-GB" sz="1600" b="1" i="0" u="none" strike="noStrike" dirty="0">
                          <a:solidFill>
                            <a:srgbClr val="808080"/>
                          </a:solidFill>
                          <a:effectLst/>
                          <a:latin typeface="Miso-Light"/>
                        </a:rPr>
                        <a:t>Partially meets expectations</a:t>
                      </a:r>
                      <a:endParaRPr lang="en-GB" sz="2800" b="0" i="0" u="none" strike="noStrike" dirty="0">
                        <a:effectLst/>
                        <a:latin typeface="Miso-Light"/>
                      </a:endParaRPr>
                    </a:p>
                  </a:txBody>
                  <a:tcPr marL="15265" marR="15265" marT="1526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algn="ctr" fontAlgn="ctr">
                        <a:spcBef>
                          <a:spcPts val="0"/>
                        </a:spcBef>
                        <a:spcAft>
                          <a:spcPts val="0"/>
                        </a:spcAft>
                      </a:pPr>
                      <a:r>
                        <a:rPr lang="en-GB" sz="1600" b="1" i="0" u="none" strike="noStrike" dirty="0">
                          <a:solidFill>
                            <a:srgbClr val="808080"/>
                          </a:solidFill>
                          <a:effectLst/>
                          <a:latin typeface="Miso-Light"/>
                        </a:rPr>
                        <a:t>Fully meets expectations</a:t>
                      </a:r>
                      <a:endParaRPr lang="en-GB" sz="2800" b="0" i="0" u="none" strike="noStrike" dirty="0">
                        <a:effectLst/>
                        <a:latin typeface="Miso-Light"/>
                      </a:endParaRPr>
                    </a:p>
                  </a:txBody>
                  <a:tcPr marL="15265" marR="15265" marT="1526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algn="ctr" fontAlgn="ctr">
                        <a:spcBef>
                          <a:spcPts val="0"/>
                        </a:spcBef>
                        <a:spcAft>
                          <a:spcPts val="0"/>
                        </a:spcAft>
                      </a:pPr>
                      <a:r>
                        <a:rPr lang="en-GB" sz="1600" b="1" i="0" u="none" strike="noStrike" dirty="0">
                          <a:solidFill>
                            <a:srgbClr val="808080"/>
                          </a:solidFill>
                          <a:effectLst/>
                          <a:latin typeface="Miso-Light"/>
                        </a:rPr>
                        <a:t>Often exceeds expectations</a:t>
                      </a:r>
                      <a:endParaRPr lang="en-GB" sz="2800" b="0" i="0" u="none" strike="noStrike" dirty="0">
                        <a:effectLst/>
                        <a:latin typeface="Miso-Light"/>
                      </a:endParaRPr>
                    </a:p>
                  </a:txBody>
                  <a:tcPr marL="15265" marR="15265" marT="1526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algn="ctr" fontAlgn="ctr">
                        <a:spcBef>
                          <a:spcPts val="0"/>
                        </a:spcBef>
                        <a:spcAft>
                          <a:spcPts val="0"/>
                        </a:spcAft>
                      </a:pPr>
                      <a:r>
                        <a:rPr lang="en-GB" sz="1600" b="1" i="0" u="none" strike="noStrike" dirty="0">
                          <a:solidFill>
                            <a:srgbClr val="808080"/>
                          </a:solidFill>
                          <a:effectLst/>
                          <a:latin typeface="Miso-Light"/>
                        </a:rPr>
                        <a:t>Always exceeds expectations</a:t>
                      </a:r>
                      <a:endParaRPr lang="en-GB" sz="2800" b="0" i="0" u="none" strike="noStrike" dirty="0">
                        <a:effectLst/>
                        <a:latin typeface="Miso-Light"/>
                      </a:endParaRPr>
                    </a:p>
                  </a:txBody>
                  <a:tcPr marL="15265" marR="15265" marT="1526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847368035"/>
                  </a:ext>
                </a:extLst>
              </a:tr>
            </a:tbl>
          </a:graphicData>
        </a:graphic>
      </p:graphicFrame>
      <p:sp>
        <p:nvSpPr>
          <p:cNvPr id="13" name="TextBox 12">
            <a:extLst>
              <a:ext uri="{FF2B5EF4-FFF2-40B4-BE49-F238E27FC236}">
                <a16:creationId xmlns:a16="http://schemas.microsoft.com/office/drawing/2014/main" id="{A097976C-A3F0-452C-8806-4B821EC323A1}"/>
              </a:ext>
            </a:extLst>
          </p:cNvPr>
          <p:cNvSpPr txBox="1"/>
          <p:nvPr/>
        </p:nvSpPr>
        <p:spPr>
          <a:xfrm>
            <a:off x="3159357" y="6264948"/>
            <a:ext cx="5600014" cy="400110"/>
          </a:xfrm>
          <a:prstGeom prst="rect">
            <a:avLst/>
          </a:prstGeom>
          <a:noFill/>
        </p:spPr>
        <p:txBody>
          <a:bodyPr wrap="square" rtlCol="0">
            <a:spAutoFit/>
          </a:bodyPr>
          <a:lstStyle/>
          <a:p>
            <a:r>
              <a:rPr lang="en-GB" sz="2000" b="1" dirty="0">
                <a:latin typeface="Miso-Light"/>
              </a:rPr>
              <a:t>Performance against Objectives (What)</a:t>
            </a:r>
          </a:p>
        </p:txBody>
      </p:sp>
      <p:sp>
        <p:nvSpPr>
          <p:cNvPr id="15" name="TextBox 14">
            <a:extLst>
              <a:ext uri="{FF2B5EF4-FFF2-40B4-BE49-F238E27FC236}">
                <a16:creationId xmlns:a16="http://schemas.microsoft.com/office/drawing/2014/main" id="{5977BE49-D193-44BD-BB46-BF2BA9F6F94E}"/>
              </a:ext>
            </a:extLst>
          </p:cNvPr>
          <p:cNvSpPr txBox="1"/>
          <p:nvPr/>
        </p:nvSpPr>
        <p:spPr>
          <a:xfrm rot="16200000">
            <a:off x="-2182877" y="3381751"/>
            <a:ext cx="5438753" cy="400110"/>
          </a:xfrm>
          <a:prstGeom prst="rect">
            <a:avLst/>
          </a:prstGeom>
          <a:noFill/>
        </p:spPr>
        <p:txBody>
          <a:bodyPr wrap="square" rtlCol="0">
            <a:spAutoFit/>
          </a:bodyPr>
          <a:lstStyle/>
          <a:p>
            <a:r>
              <a:rPr lang="en-GB" sz="2000" b="1" dirty="0">
                <a:latin typeface="Miso-Light"/>
              </a:rPr>
              <a:t>Performance against Behaviours (How)</a:t>
            </a:r>
          </a:p>
        </p:txBody>
      </p:sp>
      <p:sp>
        <p:nvSpPr>
          <p:cNvPr id="14" name="Rectangle 13">
            <a:extLst>
              <a:ext uri="{FF2B5EF4-FFF2-40B4-BE49-F238E27FC236}">
                <a16:creationId xmlns:a16="http://schemas.microsoft.com/office/drawing/2014/main" id="{8F984291-87F2-4524-8616-996537285118}"/>
              </a:ext>
            </a:extLst>
          </p:cNvPr>
          <p:cNvSpPr/>
          <p:nvPr/>
        </p:nvSpPr>
        <p:spPr>
          <a:xfrm>
            <a:off x="10396690" y="2897096"/>
            <a:ext cx="280302" cy="35484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16" name="TextBox 15">
            <a:extLst>
              <a:ext uri="{FF2B5EF4-FFF2-40B4-BE49-F238E27FC236}">
                <a16:creationId xmlns:a16="http://schemas.microsoft.com/office/drawing/2014/main" id="{BFB330A1-8442-47E2-A25D-455061618D3C}"/>
              </a:ext>
            </a:extLst>
          </p:cNvPr>
          <p:cNvSpPr txBox="1"/>
          <p:nvPr/>
        </p:nvSpPr>
        <p:spPr>
          <a:xfrm>
            <a:off x="10785258" y="2798950"/>
            <a:ext cx="1284721" cy="584775"/>
          </a:xfrm>
          <a:prstGeom prst="rect">
            <a:avLst/>
          </a:prstGeom>
          <a:noFill/>
        </p:spPr>
        <p:txBody>
          <a:bodyPr wrap="square" rtlCol="0">
            <a:spAutoFit/>
          </a:bodyPr>
          <a:lstStyle/>
          <a:p>
            <a:r>
              <a:rPr lang="en-GB" sz="1600" dirty="0">
                <a:solidFill>
                  <a:schemeClr val="bg1"/>
                </a:solidFill>
              </a:rPr>
              <a:t>Exceptional Performer </a:t>
            </a:r>
          </a:p>
        </p:txBody>
      </p:sp>
      <p:sp>
        <p:nvSpPr>
          <p:cNvPr id="18" name="Rectangle 17">
            <a:extLst>
              <a:ext uri="{FF2B5EF4-FFF2-40B4-BE49-F238E27FC236}">
                <a16:creationId xmlns:a16="http://schemas.microsoft.com/office/drawing/2014/main" id="{90DDA757-3299-4A0B-84F3-5689C1F732C4}"/>
              </a:ext>
            </a:extLst>
          </p:cNvPr>
          <p:cNvSpPr/>
          <p:nvPr/>
        </p:nvSpPr>
        <p:spPr>
          <a:xfrm>
            <a:off x="10403121" y="3615856"/>
            <a:ext cx="280302" cy="35484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19" name="TextBox 18">
            <a:extLst>
              <a:ext uri="{FF2B5EF4-FFF2-40B4-BE49-F238E27FC236}">
                <a16:creationId xmlns:a16="http://schemas.microsoft.com/office/drawing/2014/main" id="{567E926D-F212-44A0-8ADE-6B7F62E85B4C}"/>
              </a:ext>
            </a:extLst>
          </p:cNvPr>
          <p:cNvSpPr txBox="1"/>
          <p:nvPr/>
        </p:nvSpPr>
        <p:spPr>
          <a:xfrm>
            <a:off x="10762649" y="3508407"/>
            <a:ext cx="1284721" cy="584775"/>
          </a:xfrm>
          <a:prstGeom prst="rect">
            <a:avLst/>
          </a:prstGeom>
          <a:noFill/>
        </p:spPr>
        <p:txBody>
          <a:bodyPr wrap="square" rtlCol="0">
            <a:spAutoFit/>
          </a:bodyPr>
          <a:lstStyle/>
          <a:p>
            <a:r>
              <a:rPr lang="en-GB" sz="1600" dirty="0">
                <a:solidFill>
                  <a:schemeClr val="bg1"/>
                </a:solidFill>
              </a:rPr>
              <a:t>High  Performer </a:t>
            </a:r>
          </a:p>
        </p:txBody>
      </p:sp>
      <p:sp>
        <p:nvSpPr>
          <p:cNvPr id="24" name="Rectangle 23">
            <a:extLst>
              <a:ext uri="{FF2B5EF4-FFF2-40B4-BE49-F238E27FC236}">
                <a16:creationId xmlns:a16="http://schemas.microsoft.com/office/drawing/2014/main" id="{A97B8FA6-749B-4E14-92E3-58518482B2BB}"/>
              </a:ext>
            </a:extLst>
          </p:cNvPr>
          <p:cNvSpPr/>
          <p:nvPr/>
        </p:nvSpPr>
        <p:spPr>
          <a:xfrm>
            <a:off x="10403121" y="4337525"/>
            <a:ext cx="280302" cy="354842"/>
          </a:xfrm>
          <a:prstGeom prst="rect">
            <a:avLst/>
          </a:prstGeom>
          <a:solidFill>
            <a:srgbClr val="B4C6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25" name="TextBox 24">
            <a:extLst>
              <a:ext uri="{FF2B5EF4-FFF2-40B4-BE49-F238E27FC236}">
                <a16:creationId xmlns:a16="http://schemas.microsoft.com/office/drawing/2014/main" id="{69B612D7-1FE8-4218-AB21-05E1534ED6AE}"/>
              </a:ext>
            </a:extLst>
          </p:cNvPr>
          <p:cNvSpPr txBox="1"/>
          <p:nvPr/>
        </p:nvSpPr>
        <p:spPr>
          <a:xfrm>
            <a:off x="10798978" y="4241031"/>
            <a:ext cx="1284721" cy="584775"/>
          </a:xfrm>
          <a:prstGeom prst="rect">
            <a:avLst/>
          </a:prstGeom>
          <a:noFill/>
        </p:spPr>
        <p:txBody>
          <a:bodyPr wrap="square" rtlCol="0">
            <a:spAutoFit/>
          </a:bodyPr>
          <a:lstStyle/>
          <a:p>
            <a:r>
              <a:rPr lang="en-GB" sz="1600" dirty="0">
                <a:solidFill>
                  <a:schemeClr val="bg1"/>
                </a:solidFill>
              </a:rPr>
              <a:t>Valued Performer </a:t>
            </a:r>
          </a:p>
        </p:txBody>
      </p:sp>
      <p:sp>
        <p:nvSpPr>
          <p:cNvPr id="26" name="Rectangle 25">
            <a:extLst>
              <a:ext uri="{FF2B5EF4-FFF2-40B4-BE49-F238E27FC236}">
                <a16:creationId xmlns:a16="http://schemas.microsoft.com/office/drawing/2014/main" id="{6BC68B23-CC74-4AD6-9B07-3513217B3495}"/>
              </a:ext>
            </a:extLst>
          </p:cNvPr>
          <p:cNvSpPr/>
          <p:nvPr/>
        </p:nvSpPr>
        <p:spPr>
          <a:xfrm>
            <a:off x="10403121" y="5046441"/>
            <a:ext cx="280302" cy="35484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27" name="TextBox 26">
            <a:extLst>
              <a:ext uri="{FF2B5EF4-FFF2-40B4-BE49-F238E27FC236}">
                <a16:creationId xmlns:a16="http://schemas.microsoft.com/office/drawing/2014/main" id="{C5289454-0889-4BB0-A535-CA67E8BD91FF}"/>
              </a:ext>
            </a:extLst>
          </p:cNvPr>
          <p:cNvSpPr txBox="1"/>
          <p:nvPr/>
        </p:nvSpPr>
        <p:spPr>
          <a:xfrm>
            <a:off x="10785258" y="4927321"/>
            <a:ext cx="1284721" cy="584775"/>
          </a:xfrm>
          <a:prstGeom prst="rect">
            <a:avLst/>
          </a:prstGeom>
          <a:noFill/>
        </p:spPr>
        <p:txBody>
          <a:bodyPr wrap="square" rtlCol="0">
            <a:spAutoFit/>
          </a:bodyPr>
          <a:lstStyle/>
          <a:p>
            <a:r>
              <a:rPr lang="en-GB" sz="1600" dirty="0">
                <a:solidFill>
                  <a:schemeClr val="bg1"/>
                </a:solidFill>
              </a:rPr>
              <a:t>Developing Performer </a:t>
            </a:r>
          </a:p>
        </p:txBody>
      </p:sp>
      <p:sp>
        <p:nvSpPr>
          <p:cNvPr id="28" name="Rectangle 27">
            <a:extLst>
              <a:ext uri="{FF2B5EF4-FFF2-40B4-BE49-F238E27FC236}">
                <a16:creationId xmlns:a16="http://schemas.microsoft.com/office/drawing/2014/main" id="{EB47B36D-8375-4702-9297-53B0F9577388}"/>
              </a:ext>
            </a:extLst>
          </p:cNvPr>
          <p:cNvSpPr/>
          <p:nvPr/>
        </p:nvSpPr>
        <p:spPr>
          <a:xfrm>
            <a:off x="10403121" y="5697799"/>
            <a:ext cx="280302" cy="35484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29" name="TextBox 28">
            <a:extLst>
              <a:ext uri="{FF2B5EF4-FFF2-40B4-BE49-F238E27FC236}">
                <a16:creationId xmlns:a16="http://schemas.microsoft.com/office/drawing/2014/main" id="{DA424505-CFFA-476C-B0C4-A87766ECE8A9}"/>
              </a:ext>
            </a:extLst>
          </p:cNvPr>
          <p:cNvSpPr txBox="1"/>
          <p:nvPr/>
        </p:nvSpPr>
        <p:spPr>
          <a:xfrm>
            <a:off x="10793827" y="5582832"/>
            <a:ext cx="1284721" cy="584775"/>
          </a:xfrm>
          <a:prstGeom prst="rect">
            <a:avLst/>
          </a:prstGeom>
          <a:noFill/>
        </p:spPr>
        <p:txBody>
          <a:bodyPr wrap="square" rtlCol="0">
            <a:spAutoFit/>
          </a:bodyPr>
          <a:lstStyle/>
          <a:p>
            <a:r>
              <a:rPr lang="en-GB" sz="1600" dirty="0">
                <a:solidFill>
                  <a:schemeClr val="bg1"/>
                </a:solidFill>
              </a:rPr>
              <a:t>Under Performer </a:t>
            </a:r>
          </a:p>
        </p:txBody>
      </p:sp>
      <p:sp>
        <p:nvSpPr>
          <p:cNvPr id="3" name="TextBox 2">
            <a:extLst>
              <a:ext uri="{FF2B5EF4-FFF2-40B4-BE49-F238E27FC236}">
                <a16:creationId xmlns:a16="http://schemas.microsoft.com/office/drawing/2014/main" id="{8F42E9E4-FA8F-411F-A6D5-FB1026BEE4DF}"/>
              </a:ext>
            </a:extLst>
          </p:cNvPr>
          <p:cNvSpPr txBox="1"/>
          <p:nvPr/>
        </p:nvSpPr>
        <p:spPr>
          <a:xfrm>
            <a:off x="10690746" y="2182540"/>
            <a:ext cx="1501254" cy="646331"/>
          </a:xfrm>
          <a:prstGeom prst="rect">
            <a:avLst/>
          </a:prstGeom>
          <a:noFill/>
        </p:spPr>
        <p:txBody>
          <a:bodyPr wrap="square" rtlCol="0">
            <a:spAutoFit/>
          </a:bodyPr>
          <a:lstStyle/>
          <a:p>
            <a:r>
              <a:rPr lang="en-US" sz="3600" dirty="0">
                <a:solidFill>
                  <a:schemeClr val="bg1"/>
                </a:solidFill>
              </a:rPr>
              <a:t>Key </a:t>
            </a:r>
            <a:endParaRPr lang="en-GB" sz="3600" dirty="0">
              <a:solidFill>
                <a:schemeClr val="bg1"/>
              </a:solidFill>
            </a:endParaRPr>
          </a:p>
        </p:txBody>
      </p:sp>
      <p:sp>
        <p:nvSpPr>
          <p:cNvPr id="30" name="TextBox 29">
            <a:extLst>
              <a:ext uri="{FF2B5EF4-FFF2-40B4-BE49-F238E27FC236}">
                <a16:creationId xmlns:a16="http://schemas.microsoft.com/office/drawing/2014/main" id="{9C9365DC-4BF4-4CB9-82A1-21BEC42F6C10}"/>
              </a:ext>
            </a:extLst>
          </p:cNvPr>
          <p:cNvSpPr txBox="1"/>
          <p:nvPr/>
        </p:nvSpPr>
        <p:spPr>
          <a:xfrm>
            <a:off x="914812" y="1140922"/>
            <a:ext cx="10940744" cy="932688"/>
          </a:xfrm>
          <a:prstGeom prst="rect">
            <a:avLst/>
          </a:prstGeom>
        </p:spPr>
        <p:txBody>
          <a:bodyPr vert="horz" lIns="91440" tIns="45720" rIns="91440" bIns="45720" rtlCol="0" anchor="ctr">
            <a:noAutofit/>
          </a:bodyPr>
          <a:lstStyle/>
          <a:p>
            <a:r>
              <a:rPr lang="en-US" dirty="0">
                <a:latin typeface="Miso-Light"/>
              </a:rPr>
              <a:t>When</a:t>
            </a:r>
            <a:r>
              <a:rPr lang="en-GB" dirty="0">
                <a:latin typeface="Miso-Light"/>
              </a:rPr>
              <a:t> a manager has reviewed the performance of an employees results (what) and behaviour (how), they will need to decide the overall outcome for that individual. As both are equally important, we ask our managers to use the following table to help them with this decision. (Example on following page)</a:t>
            </a:r>
          </a:p>
        </p:txBody>
      </p:sp>
    </p:spTree>
    <p:custDataLst>
      <p:tags r:id="rId1"/>
    </p:custDataLst>
    <p:extLst>
      <p:ext uri="{BB962C8B-B14F-4D97-AF65-F5344CB8AC3E}">
        <p14:creationId xmlns:p14="http://schemas.microsoft.com/office/powerpoint/2010/main" val="15213713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F6ADC9-54A0-49DD-89C8-22DCEFF0C8E5}"/>
              </a:ext>
            </a:extLst>
          </p:cNvPr>
          <p:cNvSpPr/>
          <p:nvPr/>
        </p:nvSpPr>
        <p:spPr>
          <a:xfrm>
            <a:off x="10218433" y="2259960"/>
            <a:ext cx="1851547" cy="393842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4C9965F6-A51A-493E-BAE4-8DB3B59E213E}"/>
              </a:ext>
            </a:extLst>
          </p:cNvPr>
          <p:cNvSpPr txBox="1"/>
          <p:nvPr/>
        </p:nvSpPr>
        <p:spPr>
          <a:xfrm>
            <a:off x="2165267" y="76522"/>
            <a:ext cx="7861465" cy="932688"/>
          </a:xfrm>
          <a:prstGeom prst="rect">
            <a:avLst/>
          </a:prstGeom>
        </p:spPr>
        <p:txBody>
          <a:bodyPr vert="horz" lIns="91440" tIns="45720" rIns="91440" bIns="45720" rtlCol="0" anchor="b">
            <a:normAutofit fontScale="77500" lnSpcReduction="20000"/>
          </a:bodyPr>
          <a:lstStyle/>
          <a:p>
            <a:pPr>
              <a:lnSpc>
                <a:spcPct val="90000"/>
              </a:lnSpc>
              <a:spcBef>
                <a:spcPct val="0"/>
              </a:spcBef>
              <a:spcAft>
                <a:spcPts val="600"/>
              </a:spcAft>
            </a:pPr>
            <a:r>
              <a:rPr lang="en-US" sz="5400" kern="1200" dirty="0">
                <a:solidFill>
                  <a:schemeClr val="tx1"/>
                </a:solidFill>
                <a:latin typeface="+mj-lt"/>
                <a:ea typeface="+mj-ea"/>
                <a:cs typeface="+mj-cs"/>
              </a:rPr>
              <a:t>Measuring Performance - Example </a:t>
            </a:r>
          </a:p>
        </p:txBody>
      </p:sp>
      <p:sp>
        <p:nvSpPr>
          <p:cNvPr id="17" name="Rectangle 16">
            <a:extLst>
              <a:ext uri="{FF2B5EF4-FFF2-40B4-BE49-F238E27FC236}">
                <a16:creationId xmlns:a16="http://schemas.microsoft.com/office/drawing/2014/main" id="{0465601C-04B5-4AE0-8300-C95A72ECD2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2" name="Table 11">
            <a:extLst>
              <a:ext uri="{FF2B5EF4-FFF2-40B4-BE49-F238E27FC236}">
                <a16:creationId xmlns:a16="http://schemas.microsoft.com/office/drawing/2014/main" id="{C12F767B-2084-4034-A297-9AA740A9DEE2}"/>
              </a:ext>
            </a:extLst>
          </p:cNvPr>
          <p:cNvGraphicFramePr>
            <a:graphicFrameLocks noGrp="1"/>
          </p:cNvGraphicFramePr>
          <p:nvPr/>
        </p:nvGraphicFramePr>
        <p:xfrm>
          <a:off x="863281" y="2259960"/>
          <a:ext cx="9275926" cy="3938426"/>
        </p:xfrm>
        <a:graphic>
          <a:graphicData uri="http://schemas.openxmlformats.org/drawingml/2006/table">
            <a:tbl>
              <a:tblPr/>
              <a:tblGrid>
                <a:gridCol w="1310185">
                  <a:extLst>
                    <a:ext uri="{9D8B030D-6E8A-4147-A177-3AD203B41FA5}">
                      <a16:colId xmlns:a16="http://schemas.microsoft.com/office/drawing/2014/main" val="1439227217"/>
                    </a:ext>
                  </a:extLst>
                </a:gridCol>
                <a:gridCol w="1430461">
                  <a:extLst>
                    <a:ext uri="{9D8B030D-6E8A-4147-A177-3AD203B41FA5}">
                      <a16:colId xmlns:a16="http://schemas.microsoft.com/office/drawing/2014/main" val="1154885316"/>
                    </a:ext>
                  </a:extLst>
                </a:gridCol>
                <a:gridCol w="1739489">
                  <a:extLst>
                    <a:ext uri="{9D8B030D-6E8A-4147-A177-3AD203B41FA5}">
                      <a16:colId xmlns:a16="http://schemas.microsoft.com/office/drawing/2014/main" val="4049735964"/>
                    </a:ext>
                  </a:extLst>
                </a:gridCol>
                <a:gridCol w="1625692">
                  <a:extLst>
                    <a:ext uri="{9D8B030D-6E8A-4147-A177-3AD203B41FA5}">
                      <a16:colId xmlns:a16="http://schemas.microsoft.com/office/drawing/2014/main" val="3802137652"/>
                    </a:ext>
                  </a:extLst>
                </a:gridCol>
                <a:gridCol w="1560663">
                  <a:extLst>
                    <a:ext uri="{9D8B030D-6E8A-4147-A177-3AD203B41FA5}">
                      <a16:colId xmlns:a16="http://schemas.microsoft.com/office/drawing/2014/main" val="3116851321"/>
                    </a:ext>
                  </a:extLst>
                </a:gridCol>
                <a:gridCol w="1609436">
                  <a:extLst>
                    <a:ext uri="{9D8B030D-6E8A-4147-A177-3AD203B41FA5}">
                      <a16:colId xmlns:a16="http://schemas.microsoft.com/office/drawing/2014/main" val="2589444038"/>
                    </a:ext>
                  </a:extLst>
                </a:gridCol>
              </a:tblGrid>
              <a:tr h="611214">
                <a:tc>
                  <a:txBody>
                    <a:bodyPr/>
                    <a:lstStyle/>
                    <a:p>
                      <a:pPr algn="ctr" fontAlgn="ctr">
                        <a:spcBef>
                          <a:spcPts val="0"/>
                        </a:spcBef>
                        <a:spcAft>
                          <a:spcPts val="0"/>
                        </a:spcAft>
                      </a:pPr>
                      <a:r>
                        <a:rPr lang="en-GB" sz="1600" b="1" i="0" u="none" strike="noStrike" dirty="0">
                          <a:solidFill>
                            <a:srgbClr val="808080"/>
                          </a:solidFill>
                          <a:effectLst/>
                          <a:latin typeface="Miso-Light"/>
                        </a:rPr>
                        <a:t>Always exceeds expectations</a:t>
                      </a:r>
                      <a:endParaRPr lang="en-GB" sz="2800" b="0" i="0" u="none" strike="noStrike" dirty="0">
                        <a:effectLst/>
                        <a:latin typeface="Miso-Light"/>
                      </a:endParaRPr>
                    </a:p>
                  </a:txBody>
                  <a:tcPr marL="15265" marR="15265" marT="1526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algn="l" fontAlgn="b">
                        <a:spcBef>
                          <a:spcPts val="0"/>
                        </a:spcBef>
                        <a:spcAft>
                          <a:spcPts val="0"/>
                        </a:spcAft>
                      </a:pPr>
                      <a:r>
                        <a:rPr lang="en-GB" sz="1600" b="0" i="0" u="none" strike="noStrike" dirty="0">
                          <a:solidFill>
                            <a:srgbClr val="000000"/>
                          </a:solidFill>
                          <a:effectLst/>
                          <a:latin typeface="Calibri" panose="020F0502020204030204" pitchFamily="34" charset="0"/>
                        </a:rPr>
                        <a:t> </a:t>
                      </a:r>
                      <a:endParaRPr lang="en-GB" sz="2800" b="0" i="0" u="none" strike="noStrike" dirty="0">
                        <a:effectLst/>
                        <a:latin typeface="Arial" panose="020B0604020202020204" pitchFamily="34" charset="0"/>
                      </a:endParaRPr>
                    </a:p>
                  </a:txBody>
                  <a:tcPr marL="15265" marR="15265" marT="1526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6600"/>
                    </a:solidFill>
                  </a:tcPr>
                </a:tc>
                <a:tc>
                  <a:txBody>
                    <a:bodyPr/>
                    <a:lstStyle/>
                    <a:p>
                      <a:pPr algn="l" fontAlgn="b">
                        <a:spcBef>
                          <a:spcPts val="0"/>
                        </a:spcBef>
                        <a:spcAft>
                          <a:spcPts val="0"/>
                        </a:spcAft>
                      </a:pPr>
                      <a:r>
                        <a:rPr lang="en-GB" sz="1600" b="0" i="0" u="none" strike="noStrike">
                          <a:solidFill>
                            <a:srgbClr val="000000"/>
                          </a:solidFill>
                          <a:effectLst/>
                          <a:latin typeface="Calibri" panose="020F0502020204030204" pitchFamily="34" charset="0"/>
                        </a:rPr>
                        <a:t> </a:t>
                      </a:r>
                      <a:endParaRPr lang="en-GB" sz="2800" b="0" i="0" u="none" strike="noStrike">
                        <a:effectLst/>
                        <a:latin typeface="Arial" panose="020B0604020202020204" pitchFamily="34" charset="0"/>
                      </a:endParaRPr>
                    </a:p>
                  </a:txBody>
                  <a:tcPr marL="15265" marR="15265" marT="15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spcBef>
                          <a:spcPts val="0"/>
                        </a:spcBef>
                        <a:spcAft>
                          <a:spcPts val="0"/>
                        </a:spcAft>
                      </a:pPr>
                      <a:r>
                        <a:rPr lang="en-GB" sz="1600" b="0" i="0" u="none" strike="noStrike" dirty="0">
                          <a:solidFill>
                            <a:srgbClr val="000000"/>
                          </a:solidFill>
                          <a:effectLst/>
                          <a:latin typeface="Calibri" panose="020F0502020204030204" pitchFamily="34" charset="0"/>
                        </a:rPr>
                        <a:t> </a:t>
                      </a:r>
                      <a:endParaRPr lang="en-GB" sz="2800" b="0" i="0" u="none" strike="noStrike" dirty="0">
                        <a:effectLst/>
                        <a:latin typeface="Arial" panose="020B0604020202020204" pitchFamily="34" charset="0"/>
                      </a:endParaRPr>
                    </a:p>
                  </a:txBody>
                  <a:tcPr marL="15265" marR="15265" marT="15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spcBef>
                          <a:spcPts val="0"/>
                        </a:spcBef>
                        <a:spcAft>
                          <a:spcPts val="0"/>
                        </a:spcAft>
                      </a:pPr>
                      <a:r>
                        <a:rPr lang="en-GB" sz="1600" b="0" i="0" u="none" strike="noStrike">
                          <a:solidFill>
                            <a:srgbClr val="000000"/>
                          </a:solidFill>
                          <a:effectLst/>
                          <a:latin typeface="Calibri" panose="020F0502020204030204" pitchFamily="34" charset="0"/>
                        </a:rPr>
                        <a:t> </a:t>
                      </a:r>
                      <a:endParaRPr lang="en-GB" sz="2800" b="0" i="0" u="none" strike="noStrike">
                        <a:effectLst/>
                        <a:latin typeface="Arial" panose="020B0604020202020204" pitchFamily="34" charset="0"/>
                      </a:endParaRPr>
                    </a:p>
                  </a:txBody>
                  <a:tcPr marL="15265" marR="15265" marT="15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spcBef>
                          <a:spcPts val="0"/>
                        </a:spcBef>
                        <a:spcAft>
                          <a:spcPts val="0"/>
                        </a:spcAft>
                      </a:pPr>
                      <a:r>
                        <a:rPr lang="en-GB" sz="1600" b="0" i="0" u="none" strike="noStrike">
                          <a:solidFill>
                            <a:srgbClr val="000000"/>
                          </a:solidFill>
                          <a:effectLst/>
                          <a:latin typeface="Calibri" panose="020F0502020204030204" pitchFamily="34" charset="0"/>
                        </a:rPr>
                        <a:t> </a:t>
                      </a:r>
                      <a:endParaRPr lang="en-GB" sz="2800" b="0" i="0" u="none" strike="noStrike">
                        <a:effectLst/>
                        <a:latin typeface="Arial" panose="020B0604020202020204" pitchFamily="34" charset="0"/>
                      </a:endParaRPr>
                    </a:p>
                  </a:txBody>
                  <a:tcPr marL="15265" marR="15265" marT="15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3881174732"/>
                  </a:ext>
                </a:extLst>
              </a:tr>
              <a:tr h="611214">
                <a:tc>
                  <a:txBody>
                    <a:bodyPr/>
                    <a:lstStyle/>
                    <a:p>
                      <a:pPr algn="ctr" fontAlgn="ctr">
                        <a:spcBef>
                          <a:spcPts val="0"/>
                        </a:spcBef>
                        <a:spcAft>
                          <a:spcPts val="0"/>
                        </a:spcAft>
                      </a:pPr>
                      <a:r>
                        <a:rPr lang="en-GB" sz="1600" b="1" i="0" u="none" strike="noStrike" dirty="0">
                          <a:solidFill>
                            <a:srgbClr val="808080"/>
                          </a:solidFill>
                          <a:effectLst/>
                          <a:latin typeface="Miso-Light"/>
                        </a:rPr>
                        <a:t>Often exceeds expectations</a:t>
                      </a:r>
                      <a:endParaRPr lang="en-GB" sz="2800" b="0" i="0" u="none" strike="noStrike" dirty="0">
                        <a:effectLst/>
                        <a:latin typeface="Miso-Light"/>
                      </a:endParaRPr>
                    </a:p>
                  </a:txBody>
                  <a:tcPr marL="15265" marR="15265" marT="1526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algn="l" fontAlgn="b">
                        <a:spcBef>
                          <a:spcPts val="0"/>
                        </a:spcBef>
                        <a:spcAft>
                          <a:spcPts val="0"/>
                        </a:spcAft>
                      </a:pPr>
                      <a:r>
                        <a:rPr lang="en-GB" sz="1600" b="0" i="0" u="none" strike="noStrike" dirty="0">
                          <a:solidFill>
                            <a:srgbClr val="000000"/>
                          </a:solidFill>
                          <a:effectLst/>
                          <a:latin typeface="Calibri" panose="020F0502020204030204" pitchFamily="34" charset="0"/>
                        </a:rPr>
                        <a:t> </a:t>
                      </a:r>
                      <a:endParaRPr lang="en-GB" sz="2800" b="0" i="0" u="none" strike="noStrike" dirty="0">
                        <a:effectLst/>
                        <a:latin typeface="Arial" panose="020B0604020202020204" pitchFamily="34" charset="0"/>
                      </a:endParaRPr>
                    </a:p>
                  </a:txBody>
                  <a:tcPr marL="15265" marR="15265" marT="1526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6600"/>
                    </a:solidFill>
                  </a:tcPr>
                </a:tc>
                <a:tc>
                  <a:txBody>
                    <a:bodyPr/>
                    <a:lstStyle/>
                    <a:p>
                      <a:pPr algn="l" fontAlgn="b">
                        <a:spcBef>
                          <a:spcPts val="0"/>
                        </a:spcBef>
                        <a:spcAft>
                          <a:spcPts val="0"/>
                        </a:spcAft>
                      </a:pPr>
                      <a:r>
                        <a:rPr lang="en-GB" sz="1600" b="0" i="0" u="none" strike="noStrike" dirty="0">
                          <a:solidFill>
                            <a:srgbClr val="000000"/>
                          </a:solidFill>
                          <a:effectLst/>
                          <a:latin typeface="Calibri" panose="020F0502020204030204" pitchFamily="34" charset="0"/>
                        </a:rPr>
                        <a:t> </a:t>
                      </a:r>
                      <a:endParaRPr lang="en-GB" sz="2800" b="0" i="0" u="none" strike="noStrike" dirty="0">
                        <a:effectLst/>
                        <a:latin typeface="Arial" panose="020B0604020202020204" pitchFamily="34" charset="0"/>
                      </a:endParaRPr>
                    </a:p>
                  </a:txBody>
                  <a:tcPr marL="15265" marR="15265" marT="15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spcBef>
                          <a:spcPts val="0"/>
                        </a:spcBef>
                        <a:spcAft>
                          <a:spcPts val="0"/>
                        </a:spcAft>
                      </a:pPr>
                      <a:r>
                        <a:rPr lang="en-GB" sz="1600" b="0" i="0" u="none" strike="noStrike">
                          <a:solidFill>
                            <a:srgbClr val="000000"/>
                          </a:solidFill>
                          <a:effectLst/>
                          <a:latin typeface="Calibri" panose="020F0502020204030204" pitchFamily="34" charset="0"/>
                        </a:rPr>
                        <a:t> </a:t>
                      </a:r>
                      <a:endParaRPr lang="en-GB" sz="2800" b="0" i="0" u="none" strike="noStrike">
                        <a:effectLst/>
                        <a:latin typeface="Arial" panose="020B0604020202020204" pitchFamily="34" charset="0"/>
                      </a:endParaRPr>
                    </a:p>
                  </a:txBody>
                  <a:tcPr marL="15265" marR="15265" marT="15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l" fontAlgn="b">
                        <a:spcBef>
                          <a:spcPts val="0"/>
                        </a:spcBef>
                        <a:spcAft>
                          <a:spcPts val="0"/>
                        </a:spcAft>
                      </a:pPr>
                      <a:r>
                        <a:rPr lang="en-GB" sz="1600" b="0" i="0" u="none" strike="noStrike">
                          <a:solidFill>
                            <a:srgbClr val="000000"/>
                          </a:solidFill>
                          <a:effectLst/>
                          <a:latin typeface="Calibri" panose="020F0502020204030204" pitchFamily="34" charset="0"/>
                        </a:rPr>
                        <a:t> </a:t>
                      </a:r>
                      <a:endParaRPr lang="en-GB" sz="2800" b="0" i="0" u="none" strike="noStrike">
                        <a:effectLst/>
                        <a:latin typeface="Arial" panose="020B0604020202020204" pitchFamily="34" charset="0"/>
                      </a:endParaRPr>
                    </a:p>
                  </a:txBody>
                  <a:tcPr marL="15265" marR="15265" marT="15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spcBef>
                          <a:spcPts val="0"/>
                        </a:spcBef>
                        <a:spcAft>
                          <a:spcPts val="0"/>
                        </a:spcAft>
                      </a:pPr>
                      <a:r>
                        <a:rPr lang="en-GB" sz="1600" b="0" i="0" u="none" strike="noStrike">
                          <a:solidFill>
                            <a:srgbClr val="000000"/>
                          </a:solidFill>
                          <a:effectLst/>
                          <a:latin typeface="Calibri" panose="020F0502020204030204" pitchFamily="34" charset="0"/>
                        </a:rPr>
                        <a:t> </a:t>
                      </a:r>
                      <a:endParaRPr lang="en-GB" sz="2800" b="0" i="0" u="none" strike="noStrike">
                        <a:effectLst/>
                        <a:latin typeface="Arial" panose="020B0604020202020204" pitchFamily="34" charset="0"/>
                      </a:endParaRPr>
                    </a:p>
                  </a:txBody>
                  <a:tcPr marL="15265" marR="15265" marT="15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447176420"/>
                  </a:ext>
                </a:extLst>
              </a:tr>
              <a:tr h="611214">
                <a:tc>
                  <a:txBody>
                    <a:bodyPr/>
                    <a:lstStyle/>
                    <a:p>
                      <a:pPr algn="ctr" fontAlgn="ctr">
                        <a:spcBef>
                          <a:spcPts val="0"/>
                        </a:spcBef>
                        <a:spcAft>
                          <a:spcPts val="0"/>
                        </a:spcAft>
                      </a:pPr>
                      <a:r>
                        <a:rPr lang="en-GB" sz="1600" b="1" i="0" u="none" strike="noStrike" dirty="0">
                          <a:solidFill>
                            <a:srgbClr val="808080"/>
                          </a:solidFill>
                          <a:effectLst/>
                          <a:latin typeface="Miso-Light"/>
                        </a:rPr>
                        <a:t>Fully meets expectations</a:t>
                      </a:r>
                    </a:p>
                    <a:p>
                      <a:pPr algn="ctr" fontAlgn="ctr">
                        <a:spcBef>
                          <a:spcPts val="0"/>
                        </a:spcBef>
                        <a:spcAft>
                          <a:spcPts val="0"/>
                        </a:spcAft>
                      </a:pPr>
                      <a:endParaRPr lang="en-GB" sz="1600" b="1" i="0" u="none" strike="noStrike" dirty="0">
                        <a:solidFill>
                          <a:srgbClr val="808080"/>
                        </a:solidFill>
                        <a:effectLst/>
                        <a:latin typeface="Miso-Light"/>
                      </a:endParaRPr>
                    </a:p>
                  </a:txBody>
                  <a:tcPr marL="15265" marR="15265" marT="1526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algn="l" fontAlgn="b">
                        <a:spcBef>
                          <a:spcPts val="0"/>
                        </a:spcBef>
                        <a:spcAft>
                          <a:spcPts val="0"/>
                        </a:spcAft>
                      </a:pPr>
                      <a:endParaRPr lang="en-GB" sz="2800" b="0" i="0" u="none" strike="noStrike" dirty="0">
                        <a:effectLst/>
                        <a:latin typeface="Arial" panose="020B0604020202020204" pitchFamily="34" charset="0"/>
                      </a:endParaRPr>
                    </a:p>
                  </a:txBody>
                  <a:tcPr marL="15265" marR="15265" marT="1526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6600"/>
                    </a:solidFill>
                  </a:tcPr>
                </a:tc>
                <a:tc>
                  <a:txBody>
                    <a:bodyPr/>
                    <a:lstStyle/>
                    <a:p>
                      <a:pPr algn="l" fontAlgn="b">
                        <a:spcBef>
                          <a:spcPts val="0"/>
                        </a:spcBef>
                        <a:spcAft>
                          <a:spcPts val="0"/>
                        </a:spcAft>
                      </a:pPr>
                      <a:r>
                        <a:rPr lang="en-GB" sz="1600" b="0" i="0" u="none" strike="noStrike">
                          <a:solidFill>
                            <a:srgbClr val="000000"/>
                          </a:solidFill>
                          <a:effectLst/>
                          <a:latin typeface="Calibri" panose="020F0502020204030204" pitchFamily="34" charset="0"/>
                        </a:rPr>
                        <a:t> </a:t>
                      </a:r>
                      <a:endParaRPr lang="en-GB" sz="2800" b="0" i="0" u="none" strike="noStrike">
                        <a:effectLst/>
                        <a:latin typeface="Arial" panose="020B0604020202020204" pitchFamily="34" charset="0"/>
                      </a:endParaRPr>
                    </a:p>
                  </a:txBody>
                  <a:tcPr marL="15265" marR="15265" marT="15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spcBef>
                          <a:spcPts val="0"/>
                        </a:spcBef>
                        <a:spcAft>
                          <a:spcPts val="0"/>
                        </a:spcAft>
                      </a:pPr>
                      <a:r>
                        <a:rPr lang="en-GB" sz="1600" b="0" i="0" u="none" strike="noStrike" dirty="0">
                          <a:solidFill>
                            <a:srgbClr val="000000"/>
                          </a:solidFill>
                          <a:effectLst/>
                          <a:latin typeface="Calibri" panose="020F0502020204030204" pitchFamily="34" charset="0"/>
                        </a:rPr>
                        <a:t> </a:t>
                      </a:r>
                      <a:endParaRPr lang="en-GB" sz="2800" b="0" i="0" u="none" strike="noStrike" dirty="0">
                        <a:effectLst/>
                        <a:latin typeface="Arial" panose="020B0604020202020204" pitchFamily="34" charset="0"/>
                      </a:endParaRPr>
                    </a:p>
                  </a:txBody>
                  <a:tcPr marL="15265" marR="15265" marT="15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l" fontAlgn="b">
                        <a:spcBef>
                          <a:spcPts val="0"/>
                        </a:spcBef>
                        <a:spcAft>
                          <a:spcPts val="0"/>
                        </a:spcAft>
                      </a:pPr>
                      <a:r>
                        <a:rPr lang="en-GB" sz="1600" b="0" i="0" u="none" strike="noStrike">
                          <a:solidFill>
                            <a:srgbClr val="000000"/>
                          </a:solidFill>
                          <a:effectLst/>
                          <a:latin typeface="Calibri" panose="020F0502020204030204" pitchFamily="34" charset="0"/>
                        </a:rPr>
                        <a:t> </a:t>
                      </a:r>
                      <a:endParaRPr lang="en-GB" sz="2800" b="0" i="0" u="none" strike="noStrike">
                        <a:effectLst/>
                        <a:latin typeface="Arial" panose="020B0604020202020204" pitchFamily="34" charset="0"/>
                      </a:endParaRPr>
                    </a:p>
                  </a:txBody>
                  <a:tcPr marL="15265" marR="15265" marT="15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l" fontAlgn="b">
                        <a:spcBef>
                          <a:spcPts val="0"/>
                        </a:spcBef>
                        <a:spcAft>
                          <a:spcPts val="0"/>
                        </a:spcAft>
                      </a:pPr>
                      <a:r>
                        <a:rPr lang="en-GB" sz="1600" b="0" i="0" u="none" strike="noStrike">
                          <a:solidFill>
                            <a:srgbClr val="000000"/>
                          </a:solidFill>
                          <a:effectLst/>
                          <a:latin typeface="Calibri" panose="020F0502020204030204" pitchFamily="34" charset="0"/>
                        </a:rPr>
                        <a:t> </a:t>
                      </a:r>
                      <a:endParaRPr lang="en-GB" sz="2800" b="0" i="0" u="none" strike="noStrike">
                        <a:effectLst/>
                        <a:latin typeface="Arial" panose="020B0604020202020204" pitchFamily="34" charset="0"/>
                      </a:endParaRPr>
                    </a:p>
                  </a:txBody>
                  <a:tcPr marL="15265" marR="15265" marT="15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3336013912"/>
                  </a:ext>
                </a:extLst>
              </a:tr>
              <a:tr h="611214">
                <a:tc>
                  <a:txBody>
                    <a:bodyPr/>
                    <a:lstStyle/>
                    <a:p>
                      <a:pPr algn="ctr" fontAlgn="ctr">
                        <a:spcBef>
                          <a:spcPts val="0"/>
                        </a:spcBef>
                        <a:spcAft>
                          <a:spcPts val="0"/>
                        </a:spcAft>
                      </a:pPr>
                      <a:r>
                        <a:rPr lang="en-GB" sz="1600" b="1" i="0" u="none" strike="noStrike" dirty="0">
                          <a:solidFill>
                            <a:srgbClr val="808080"/>
                          </a:solidFill>
                          <a:effectLst/>
                          <a:latin typeface="Miso-Light"/>
                        </a:rPr>
                        <a:t>Partially meets expectations</a:t>
                      </a:r>
                      <a:endParaRPr lang="en-GB" sz="2800" b="0" i="0" u="none" strike="noStrike" dirty="0">
                        <a:effectLst/>
                        <a:latin typeface="Miso-Light"/>
                      </a:endParaRPr>
                    </a:p>
                  </a:txBody>
                  <a:tcPr marL="15265" marR="15265" marT="1526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algn="l" fontAlgn="b">
                        <a:spcBef>
                          <a:spcPts val="0"/>
                        </a:spcBef>
                        <a:spcAft>
                          <a:spcPts val="0"/>
                        </a:spcAft>
                      </a:pPr>
                      <a:r>
                        <a:rPr lang="en-GB" sz="1600" b="0" i="0" u="none" strike="noStrike">
                          <a:solidFill>
                            <a:srgbClr val="000000"/>
                          </a:solidFill>
                          <a:effectLst/>
                          <a:latin typeface="Calibri" panose="020F0502020204030204" pitchFamily="34" charset="0"/>
                        </a:rPr>
                        <a:t> </a:t>
                      </a:r>
                      <a:endParaRPr lang="en-GB" sz="2800" b="0" i="0" u="none" strike="noStrike">
                        <a:effectLst/>
                        <a:latin typeface="Arial" panose="020B0604020202020204" pitchFamily="34" charset="0"/>
                      </a:endParaRPr>
                    </a:p>
                  </a:txBody>
                  <a:tcPr marL="15265" marR="15265" marT="1526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6600"/>
                    </a:solidFill>
                  </a:tcPr>
                </a:tc>
                <a:tc>
                  <a:txBody>
                    <a:bodyPr/>
                    <a:lstStyle/>
                    <a:p>
                      <a:pPr algn="l" fontAlgn="b">
                        <a:spcBef>
                          <a:spcPts val="0"/>
                        </a:spcBef>
                        <a:spcAft>
                          <a:spcPts val="0"/>
                        </a:spcAft>
                      </a:pPr>
                      <a:r>
                        <a:rPr lang="en-GB" sz="1600" b="0" i="0" u="none" strike="noStrike">
                          <a:solidFill>
                            <a:srgbClr val="000000"/>
                          </a:solidFill>
                          <a:effectLst/>
                          <a:latin typeface="Calibri" panose="020F0502020204030204" pitchFamily="34" charset="0"/>
                        </a:rPr>
                        <a:t> </a:t>
                      </a:r>
                      <a:endParaRPr lang="en-GB" sz="2800" b="0" i="0" u="none" strike="noStrike">
                        <a:effectLst/>
                        <a:latin typeface="Arial" panose="020B0604020202020204" pitchFamily="34" charset="0"/>
                      </a:endParaRPr>
                    </a:p>
                  </a:txBody>
                  <a:tcPr marL="15265" marR="15265" marT="15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spcBef>
                          <a:spcPts val="0"/>
                        </a:spcBef>
                        <a:spcAft>
                          <a:spcPts val="0"/>
                        </a:spcAft>
                      </a:pPr>
                      <a:r>
                        <a:rPr lang="en-GB" sz="1600" b="0" i="0" u="none" strike="noStrike">
                          <a:solidFill>
                            <a:srgbClr val="000000"/>
                          </a:solidFill>
                          <a:effectLst/>
                          <a:latin typeface="Calibri" panose="020F0502020204030204" pitchFamily="34" charset="0"/>
                        </a:rPr>
                        <a:t> </a:t>
                      </a:r>
                      <a:endParaRPr lang="en-GB" sz="2800" b="0" i="0" u="none" strike="noStrike">
                        <a:effectLst/>
                        <a:latin typeface="Arial" panose="020B0604020202020204" pitchFamily="34" charset="0"/>
                      </a:endParaRPr>
                    </a:p>
                  </a:txBody>
                  <a:tcPr marL="15265" marR="15265" marT="15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spcBef>
                          <a:spcPts val="0"/>
                        </a:spcBef>
                        <a:spcAft>
                          <a:spcPts val="0"/>
                        </a:spcAft>
                      </a:pPr>
                      <a:r>
                        <a:rPr lang="en-GB" sz="1600" b="0" i="0" u="none" strike="noStrike" dirty="0">
                          <a:solidFill>
                            <a:srgbClr val="000000"/>
                          </a:solidFill>
                          <a:effectLst/>
                          <a:latin typeface="Calibri" panose="020F0502020204030204" pitchFamily="34" charset="0"/>
                        </a:rPr>
                        <a:t> </a:t>
                      </a:r>
                      <a:endParaRPr lang="en-GB" sz="2800" b="0" i="0" u="none" strike="noStrike" dirty="0">
                        <a:effectLst/>
                        <a:latin typeface="Arial" panose="020B0604020202020204" pitchFamily="34" charset="0"/>
                      </a:endParaRPr>
                    </a:p>
                  </a:txBody>
                  <a:tcPr marL="15265" marR="15265" marT="15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spcBef>
                          <a:spcPts val="0"/>
                        </a:spcBef>
                        <a:spcAft>
                          <a:spcPts val="0"/>
                        </a:spcAft>
                      </a:pPr>
                      <a:r>
                        <a:rPr lang="en-GB" sz="1600" b="0" i="0" u="none" strike="noStrike">
                          <a:solidFill>
                            <a:srgbClr val="000000"/>
                          </a:solidFill>
                          <a:effectLst/>
                          <a:latin typeface="Calibri" panose="020F0502020204030204" pitchFamily="34" charset="0"/>
                        </a:rPr>
                        <a:t> </a:t>
                      </a:r>
                      <a:endParaRPr lang="en-GB" sz="2800" b="0" i="0" u="none" strike="noStrike">
                        <a:effectLst/>
                        <a:latin typeface="Arial" panose="020B0604020202020204" pitchFamily="34" charset="0"/>
                      </a:endParaRPr>
                    </a:p>
                  </a:txBody>
                  <a:tcPr marL="15265" marR="15265" marT="15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3650487445"/>
                  </a:ext>
                </a:extLst>
              </a:tr>
              <a:tr h="611214">
                <a:tc>
                  <a:txBody>
                    <a:bodyPr/>
                    <a:lstStyle/>
                    <a:p>
                      <a:pPr algn="ctr" fontAlgn="ctr">
                        <a:spcBef>
                          <a:spcPts val="0"/>
                        </a:spcBef>
                        <a:spcAft>
                          <a:spcPts val="0"/>
                        </a:spcAft>
                      </a:pPr>
                      <a:r>
                        <a:rPr lang="en-GB" sz="1600" b="1" i="0" u="none" strike="noStrike" dirty="0">
                          <a:solidFill>
                            <a:srgbClr val="808080"/>
                          </a:solidFill>
                          <a:effectLst/>
                          <a:latin typeface="Miso-Light"/>
                        </a:rPr>
                        <a:t>Does not meet expectations</a:t>
                      </a:r>
                      <a:endParaRPr lang="en-GB" sz="2800" b="0" i="0" u="none" strike="noStrike" dirty="0">
                        <a:effectLst/>
                        <a:latin typeface="Miso-Light"/>
                      </a:endParaRPr>
                    </a:p>
                  </a:txBody>
                  <a:tcPr marL="15265" marR="15265" marT="1526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algn="l" fontAlgn="b">
                        <a:spcBef>
                          <a:spcPts val="0"/>
                        </a:spcBef>
                        <a:spcAft>
                          <a:spcPts val="0"/>
                        </a:spcAft>
                      </a:pPr>
                      <a:r>
                        <a:rPr lang="en-GB" sz="1600" b="0" i="0" u="none" strike="noStrike">
                          <a:solidFill>
                            <a:srgbClr val="000000"/>
                          </a:solidFill>
                          <a:effectLst/>
                          <a:latin typeface="Calibri" panose="020F0502020204030204" pitchFamily="34" charset="0"/>
                        </a:rPr>
                        <a:t> </a:t>
                      </a:r>
                      <a:endParaRPr lang="en-GB" sz="2800" b="0" i="0" u="none" strike="noStrike">
                        <a:effectLst/>
                        <a:latin typeface="Arial" panose="020B0604020202020204" pitchFamily="34" charset="0"/>
                      </a:endParaRPr>
                    </a:p>
                  </a:txBody>
                  <a:tcPr marL="15265" marR="15265" marT="1526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6600"/>
                    </a:solidFill>
                  </a:tcPr>
                </a:tc>
                <a:tc>
                  <a:txBody>
                    <a:bodyPr/>
                    <a:lstStyle/>
                    <a:p>
                      <a:pPr algn="l" fontAlgn="b">
                        <a:spcBef>
                          <a:spcPts val="0"/>
                        </a:spcBef>
                        <a:spcAft>
                          <a:spcPts val="0"/>
                        </a:spcAft>
                      </a:pPr>
                      <a:r>
                        <a:rPr lang="en-GB" sz="1600" b="0" i="0" u="none" strike="noStrike">
                          <a:solidFill>
                            <a:srgbClr val="000000"/>
                          </a:solidFill>
                          <a:effectLst/>
                          <a:latin typeface="Calibri" panose="020F0502020204030204" pitchFamily="34" charset="0"/>
                        </a:rPr>
                        <a:t> </a:t>
                      </a:r>
                      <a:endParaRPr lang="en-GB" sz="2800" b="0" i="0" u="none" strike="noStrike">
                        <a:effectLst/>
                        <a:latin typeface="Arial" panose="020B0604020202020204" pitchFamily="34" charset="0"/>
                      </a:endParaRPr>
                    </a:p>
                  </a:txBody>
                  <a:tcPr marL="15265" marR="15265" marT="15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6600"/>
                    </a:solidFill>
                  </a:tcPr>
                </a:tc>
                <a:tc>
                  <a:txBody>
                    <a:bodyPr/>
                    <a:lstStyle/>
                    <a:p>
                      <a:pPr algn="l" fontAlgn="b">
                        <a:spcBef>
                          <a:spcPts val="0"/>
                        </a:spcBef>
                        <a:spcAft>
                          <a:spcPts val="0"/>
                        </a:spcAft>
                      </a:pPr>
                      <a:r>
                        <a:rPr lang="en-GB" sz="1600" b="0" i="0" u="none" strike="noStrike">
                          <a:solidFill>
                            <a:srgbClr val="000000"/>
                          </a:solidFill>
                          <a:effectLst/>
                          <a:latin typeface="Calibri" panose="020F0502020204030204" pitchFamily="34" charset="0"/>
                        </a:rPr>
                        <a:t> </a:t>
                      </a:r>
                      <a:endParaRPr lang="en-GB" sz="2800" b="0" i="0" u="none" strike="noStrike">
                        <a:effectLst/>
                        <a:latin typeface="Arial" panose="020B0604020202020204" pitchFamily="34" charset="0"/>
                      </a:endParaRPr>
                    </a:p>
                  </a:txBody>
                  <a:tcPr marL="15265" marR="15265" marT="15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6600"/>
                    </a:solidFill>
                  </a:tcPr>
                </a:tc>
                <a:tc>
                  <a:txBody>
                    <a:bodyPr/>
                    <a:lstStyle/>
                    <a:p>
                      <a:pPr algn="l" fontAlgn="b">
                        <a:spcBef>
                          <a:spcPts val="0"/>
                        </a:spcBef>
                        <a:spcAft>
                          <a:spcPts val="0"/>
                        </a:spcAft>
                      </a:pPr>
                      <a:r>
                        <a:rPr lang="en-GB" sz="1600" b="0" i="0" u="none" strike="noStrike">
                          <a:solidFill>
                            <a:srgbClr val="000000"/>
                          </a:solidFill>
                          <a:effectLst/>
                          <a:latin typeface="Calibri" panose="020F0502020204030204" pitchFamily="34" charset="0"/>
                        </a:rPr>
                        <a:t> </a:t>
                      </a:r>
                      <a:endParaRPr lang="en-GB" sz="2800" b="0" i="0" u="none" strike="noStrike">
                        <a:effectLst/>
                        <a:latin typeface="Arial" panose="020B0604020202020204" pitchFamily="34" charset="0"/>
                      </a:endParaRPr>
                    </a:p>
                  </a:txBody>
                  <a:tcPr marL="15265" marR="15265" marT="15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6600"/>
                    </a:solidFill>
                  </a:tcPr>
                </a:tc>
                <a:tc>
                  <a:txBody>
                    <a:bodyPr/>
                    <a:lstStyle/>
                    <a:p>
                      <a:pPr algn="l" fontAlgn="b">
                        <a:spcBef>
                          <a:spcPts val="0"/>
                        </a:spcBef>
                        <a:spcAft>
                          <a:spcPts val="0"/>
                        </a:spcAft>
                      </a:pPr>
                      <a:r>
                        <a:rPr lang="en-GB" sz="1600" b="0" i="0" u="none" strike="noStrike">
                          <a:solidFill>
                            <a:srgbClr val="000000"/>
                          </a:solidFill>
                          <a:effectLst/>
                          <a:latin typeface="Calibri" panose="020F0502020204030204" pitchFamily="34" charset="0"/>
                        </a:rPr>
                        <a:t> </a:t>
                      </a:r>
                      <a:endParaRPr lang="en-GB" sz="2800" b="0" i="0" u="none" strike="noStrike">
                        <a:effectLst/>
                        <a:latin typeface="Arial" panose="020B0604020202020204" pitchFamily="34" charset="0"/>
                      </a:endParaRPr>
                    </a:p>
                  </a:txBody>
                  <a:tcPr marL="15265" marR="15265" marT="15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6600"/>
                    </a:solidFill>
                  </a:tcPr>
                </a:tc>
                <a:extLst>
                  <a:ext uri="{0D108BD9-81ED-4DB2-BD59-A6C34878D82A}">
                    <a16:rowId xmlns:a16="http://schemas.microsoft.com/office/drawing/2014/main" val="2417180770"/>
                  </a:ext>
                </a:extLst>
              </a:tr>
              <a:tr h="611214">
                <a:tc>
                  <a:txBody>
                    <a:bodyPr/>
                    <a:lstStyle/>
                    <a:p>
                      <a:pPr algn="ctr" fontAlgn="ctr">
                        <a:spcBef>
                          <a:spcPts val="0"/>
                        </a:spcBef>
                        <a:spcAft>
                          <a:spcPts val="0"/>
                        </a:spcAft>
                      </a:pPr>
                      <a:r>
                        <a:rPr lang="en-GB" sz="1600" b="1" i="0" u="none" strike="noStrike" dirty="0">
                          <a:solidFill>
                            <a:srgbClr val="808080"/>
                          </a:solidFill>
                          <a:effectLst/>
                          <a:latin typeface="Miso-Light"/>
                        </a:rPr>
                        <a:t> </a:t>
                      </a:r>
                      <a:endParaRPr lang="en-GB" sz="2800" b="0" i="0" u="none" strike="noStrike" dirty="0">
                        <a:effectLst/>
                        <a:latin typeface="Miso-Light"/>
                      </a:endParaRPr>
                    </a:p>
                  </a:txBody>
                  <a:tcPr marL="15265" marR="15265" marT="15265" marB="0" anchor="ctr">
                    <a:lnL w="12700" cap="flat" cmpd="sng" algn="ctr">
                      <a:solidFill>
                        <a:srgbClr val="999999"/>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E6E6E6"/>
                    </a:solidFill>
                  </a:tcPr>
                </a:tc>
                <a:tc>
                  <a:txBody>
                    <a:bodyPr/>
                    <a:lstStyle/>
                    <a:p>
                      <a:pPr algn="ctr" fontAlgn="ctr">
                        <a:spcBef>
                          <a:spcPts val="0"/>
                        </a:spcBef>
                        <a:spcAft>
                          <a:spcPts val="0"/>
                        </a:spcAft>
                      </a:pPr>
                      <a:r>
                        <a:rPr lang="en-GB" sz="1600" b="1" i="0" u="none" strike="noStrike" dirty="0">
                          <a:solidFill>
                            <a:srgbClr val="808080"/>
                          </a:solidFill>
                          <a:effectLst/>
                          <a:latin typeface="Miso-Light"/>
                        </a:rPr>
                        <a:t>Does not meet expectations</a:t>
                      </a:r>
                      <a:endParaRPr lang="en-GB" sz="2800" b="0" i="0" u="none" strike="noStrike" dirty="0">
                        <a:effectLst/>
                        <a:latin typeface="Miso-Light"/>
                      </a:endParaRPr>
                    </a:p>
                  </a:txBody>
                  <a:tcPr marL="15265" marR="15265" marT="1526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algn="ctr" fontAlgn="ctr">
                        <a:spcBef>
                          <a:spcPts val="0"/>
                        </a:spcBef>
                        <a:spcAft>
                          <a:spcPts val="0"/>
                        </a:spcAft>
                      </a:pPr>
                      <a:r>
                        <a:rPr lang="en-GB" sz="1600" b="1" i="0" u="none" strike="noStrike" dirty="0">
                          <a:solidFill>
                            <a:srgbClr val="808080"/>
                          </a:solidFill>
                          <a:effectLst/>
                          <a:latin typeface="Miso-Light"/>
                        </a:rPr>
                        <a:t>Partially meets expectations</a:t>
                      </a:r>
                      <a:endParaRPr lang="en-GB" sz="2800" b="0" i="0" u="none" strike="noStrike" dirty="0">
                        <a:effectLst/>
                        <a:latin typeface="Miso-Light"/>
                      </a:endParaRPr>
                    </a:p>
                  </a:txBody>
                  <a:tcPr marL="15265" marR="15265" marT="1526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algn="ctr" fontAlgn="ctr">
                        <a:spcBef>
                          <a:spcPts val="0"/>
                        </a:spcBef>
                        <a:spcAft>
                          <a:spcPts val="0"/>
                        </a:spcAft>
                      </a:pPr>
                      <a:r>
                        <a:rPr lang="en-GB" sz="1600" b="1" i="0" u="none" strike="noStrike" dirty="0">
                          <a:solidFill>
                            <a:srgbClr val="808080"/>
                          </a:solidFill>
                          <a:effectLst/>
                          <a:latin typeface="Miso-Light"/>
                        </a:rPr>
                        <a:t>Fully meets expectations</a:t>
                      </a:r>
                      <a:endParaRPr lang="en-GB" sz="2800" b="0" i="0" u="none" strike="noStrike" dirty="0">
                        <a:effectLst/>
                        <a:latin typeface="Miso-Light"/>
                      </a:endParaRPr>
                    </a:p>
                  </a:txBody>
                  <a:tcPr marL="15265" marR="15265" marT="1526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algn="ctr" fontAlgn="ctr">
                        <a:spcBef>
                          <a:spcPts val="0"/>
                        </a:spcBef>
                        <a:spcAft>
                          <a:spcPts val="0"/>
                        </a:spcAft>
                      </a:pPr>
                      <a:r>
                        <a:rPr lang="en-GB" sz="1600" b="1" i="0" u="none" strike="noStrike" dirty="0">
                          <a:solidFill>
                            <a:srgbClr val="808080"/>
                          </a:solidFill>
                          <a:effectLst/>
                          <a:latin typeface="Miso-Light"/>
                        </a:rPr>
                        <a:t>Often exceeds expectations</a:t>
                      </a:r>
                      <a:endParaRPr lang="en-GB" sz="2800" b="0" i="0" u="none" strike="noStrike" dirty="0">
                        <a:effectLst/>
                        <a:latin typeface="Miso-Light"/>
                      </a:endParaRPr>
                    </a:p>
                  </a:txBody>
                  <a:tcPr marL="15265" marR="15265" marT="1526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algn="ctr" fontAlgn="ctr">
                        <a:spcBef>
                          <a:spcPts val="0"/>
                        </a:spcBef>
                        <a:spcAft>
                          <a:spcPts val="0"/>
                        </a:spcAft>
                      </a:pPr>
                      <a:r>
                        <a:rPr lang="en-GB" sz="1600" b="1" i="0" u="none" strike="noStrike" dirty="0">
                          <a:solidFill>
                            <a:srgbClr val="808080"/>
                          </a:solidFill>
                          <a:effectLst/>
                          <a:latin typeface="Miso-Light"/>
                        </a:rPr>
                        <a:t>Always exceeds expectations</a:t>
                      </a:r>
                      <a:endParaRPr lang="en-GB" sz="2800" b="0" i="0" u="none" strike="noStrike" dirty="0">
                        <a:effectLst/>
                        <a:latin typeface="Miso-Light"/>
                      </a:endParaRPr>
                    </a:p>
                  </a:txBody>
                  <a:tcPr marL="15265" marR="15265" marT="1526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847368035"/>
                  </a:ext>
                </a:extLst>
              </a:tr>
            </a:tbl>
          </a:graphicData>
        </a:graphic>
      </p:graphicFrame>
      <p:sp>
        <p:nvSpPr>
          <p:cNvPr id="13" name="TextBox 12">
            <a:extLst>
              <a:ext uri="{FF2B5EF4-FFF2-40B4-BE49-F238E27FC236}">
                <a16:creationId xmlns:a16="http://schemas.microsoft.com/office/drawing/2014/main" id="{A097976C-A3F0-452C-8806-4B821EC323A1}"/>
              </a:ext>
            </a:extLst>
          </p:cNvPr>
          <p:cNvSpPr txBox="1"/>
          <p:nvPr/>
        </p:nvSpPr>
        <p:spPr>
          <a:xfrm>
            <a:off x="3159357" y="6264948"/>
            <a:ext cx="5600014" cy="400110"/>
          </a:xfrm>
          <a:prstGeom prst="rect">
            <a:avLst/>
          </a:prstGeom>
          <a:noFill/>
        </p:spPr>
        <p:txBody>
          <a:bodyPr wrap="square" rtlCol="0">
            <a:spAutoFit/>
          </a:bodyPr>
          <a:lstStyle/>
          <a:p>
            <a:r>
              <a:rPr lang="en-GB" sz="2000" b="1" dirty="0">
                <a:latin typeface="Miso-Light"/>
              </a:rPr>
              <a:t>Performance against Objectives (What)</a:t>
            </a:r>
          </a:p>
        </p:txBody>
      </p:sp>
      <p:sp>
        <p:nvSpPr>
          <p:cNvPr id="15" name="TextBox 14">
            <a:extLst>
              <a:ext uri="{FF2B5EF4-FFF2-40B4-BE49-F238E27FC236}">
                <a16:creationId xmlns:a16="http://schemas.microsoft.com/office/drawing/2014/main" id="{5977BE49-D193-44BD-BB46-BF2BA9F6F94E}"/>
              </a:ext>
            </a:extLst>
          </p:cNvPr>
          <p:cNvSpPr txBox="1"/>
          <p:nvPr/>
        </p:nvSpPr>
        <p:spPr>
          <a:xfrm rot="16200000">
            <a:off x="-2182877" y="3381751"/>
            <a:ext cx="5438753" cy="400110"/>
          </a:xfrm>
          <a:prstGeom prst="rect">
            <a:avLst/>
          </a:prstGeom>
          <a:noFill/>
        </p:spPr>
        <p:txBody>
          <a:bodyPr wrap="square" rtlCol="0">
            <a:spAutoFit/>
          </a:bodyPr>
          <a:lstStyle/>
          <a:p>
            <a:r>
              <a:rPr lang="en-GB" sz="2000" b="1" dirty="0">
                <a:latin typeface="Miso-Light"/>
              </a:rPr>
              <a:t>Performance against Behaviours (How)</a:t>
            </a:r>
          </a:p>
        </p:txBody>
      </p:sp>
      <p:sp>
        <p:nvSpPr>
          <p:cNvPr id="14" name="Rectangle 13">
            <a:extLst>
              <a:ext uri="{FF2B5EF4-FFF2-40B4-BE49-F238E27FC236}">
                <a16:creationId xmlns:a16="http://schemas.microsoft.com/office/drawing/2014/main" id="{8F984291-87F2-4524-8616-996537285118}"/>
              </a:ext>
            </a:extLst>
          </p:cNvPr>
          <p:cNvSpPr/>
          <p:nvPr/>
        </p:nvSpPr>
        <p:spPr>
          <a:xfrm>
            <a:off x="10396690" y="2897096"/>
            <a:ext cx="280302" cy="35484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16" name="TextBox 15">
            <a:extLst>
              <a:ext uri="{FF2B5EF4-FFF2-40B4-BE49-F238E27FC236}">
                <a16:creationId xmlns:a16="http://schemas.microsoft.com/office/drawing/2014/main" id="{BFB330A1-8442-47E2-A25D-455061618D3C}"/>
              </a:ext>
            </a:extLst>
          </p:cNvPr>
          <p:cNvSpPr txBox="1"/>
          <p:nvPr/>
        </p:nvSpPr>
        <p:spPr>
          <a:xfrm>
            <a:off x="10785258" y="2798950"/>
            <a:ext cx="1284721" cy="584775"/>
          </a:xfrm>
          <a:prstGeom prst="rect">
            <a:avLst/>
          </a:prstGeom>
          <a:noFill/>
        </p:spPr>
        <p:txBody>
          <a:bodyPr wrap="square" rtlCol="0">
            <a:spAutoFit/>
          </a:bodyPr>
          <a:lstStyle/>
          <a:p>
            <a:r>
              <a:rPr lang="en-GB" sz="1600" dirty="0">
                <a:solidFill>
                  <a:schemeClr val="bg1"/>
                </a:solidFill>
              </a:rPr>
              <a:t>Exceptional Performer </a:t>
            </a:r>
          </a:p>
        </p:txBody>
      </p:sp>
      <p:sp>
        <p:nvSpPr>
          <p:cNvPr id="18" name="Rectangle 17">
            <a:extLst>
              <a:ext uri="{FF2B5EF4-FFF2-40B4-BE49-F238E27FC236}">
                <a16:creationId xmlns:a16="http://schemas.microsoft.com/office/drawing/2014/main" id="{90DDA757-3299-4A0B-84F3-5689C1F732C4}"/>
              </a:ext>
            </a:extLst>
          </p:cNvPr>
          <p:cNvSpPr/>
          <p:nvPr/>
        </p:nvSpPr>
        <p:spPr>
          <a:xfrm>
            <a:off x="10403121" y="3615856"/>
            <a:ext cx="280302" cy="35484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19" name="TextBox 18">
            <a:extLst>
              <a:ext uri="{FF2B5EF4-FFF2-40B4-BE49-F238E27FC236}">
                <a16:creationId xmlns:a16="http://schemas.microsoft.com/office/drawing/2014/main" id="{567E926D-F212-44A0-8ADE-6B7F62E85B4C}"/>
              </a:ext>
            </a:extLst>
          </p:cNvPr>
          <p:cNvSpPr txBox="1"/>
          <p:nvPr/>
        </p:nvSpPr>
        <p:spPr>
          <a:xfrm>
            <a:off x="10762649" y="3508407"/>
            <a:ext cx="1284721" cy="584775"/>
          </a:xfrm>
          <a:prstGeom prst="rect">
            <a:avLst/>
          </a:prstGeom>
          <a:noFill/>
        </p:spPr>
        <p:txBody>
          <a:bodyPr wrap="square" rtlCol="0">
            <a:spAutoFit/>
          </a:bodyPr>
          <a:lstStyle/>
          <a:p>
            <a:r>
              <a:rPr lang="en-GB" sz="1600" dirty="0">
                <a:solidFill>
                  <a:schemeClr val="bg1"/>
                </a:solidFill>
              </a:rPr>
              <a:t>High  Performer </a:t>
            </a:r>
          </a:p>
        </p:txBody>
      </p:sp>
      <p:sp>
        <p:nvSpPr>
          <p:cNvPr id="24" name="Rectangle 23">
            <a:extLst>
              <a:ext uri="{FF2B5EF4-FFF2-40B4-BE49-F238E27FC236}">
                <a16:creationId xmlns:a16="http://schemas.microsoft.com/office/drawing/2014/main" id="{A97B8FA6-749B-4E14-92E3-58518482B2BB}"/>
              </a:ext>
            </a:extLst>
          </p:cNvPr>
          <p:cNvSpPr/>
          <p:nvPr/>
        </p:nvSpPr>
        <p:spPr>
          <a:xfrm>
            <a:off x="10403121" y="4337525"/>
            <a:ext cx="280302" cy="354842"/>
          </a:xfrm>
          <a:prstGeom prst="rect">
            <a:avLst/>
          </a:prstGeom>
          <a:solidFill>
            <a:srgbClr val="B4C6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25" name="TextBox 24">
            <a:extLst>
              <a:ext uri="{FF2B5EF4-FFF2-40B4-BE49-F238E27FC236}">
                <a16:creationId xmlns:a16="http://schemas.microsoft.com/office/drawing/2014/main" id="{69B612D7-1FE8-4218-AB21-05E1534ED6AE}"/>
              </a:ext>
            </a:extLst>
          </p:cNvPr>
          <p:cNvSpPr txBox="1"/>
          <p:nvPr/>
        </p:nvSpPr>
        <p:spPr>
          <a:xfrm>
            <a:off x="10798978" y="4241031"/>
            <a:ext cx="1284721" cy="584775"/>
          </a:xfrm>
          <a:prstGeom prst="rect">
            <a:avLst/>
          </a:prstGeom>
          <a:noFill/>
        </p:spPr>
        <p:txBody>
          <a:bodyPr wrap="square" rtlCol="0">
            <a:spAutoFit/>
          </a:bodyPr>
          <a:lstStyle/>
          <a:p>
            <a:r>
              <a:rPr lang="en-GB" sz="1600" dirty="0">
                <a:solidFill>
                  <a:schemeClr val="bg1"/>
                </a:solidFill>
              </a:rPr>
              <a:t>Valued Performer </a:t>
            </a:r>
          </a:p>
        </p:txBody>
      </p:sp>
      <p:sp>
        <p:nvSpPr>
          <p:cNvPr id="26" name="Rectangle 25">
            <a:extLst>
              <a:ext uri="{FF2B5EF4-FFF2-40B4-BE49-F238E27FC236}">
                <a16:creationId xmlns:a16="http://schemas.microsoft.com/office/drawing/2014/main" id="{6BC68B23-CC74-4AD6-9B07-3513217B3495}"/>
              </a:ext>
            </a:extLst>
          </p:cNvPr>
          <p:cNvSpPr/>
          <p:nvPr/>
        </p:nvSpPr>
        <p:spPr>
          <a:xfrm>
            <a:off x="10403121" y="5046441"/>
            <a:ext cx="280302" cy="35484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27" name="TextBox 26">
            <a:extLst>
              <a:ext uri="{FF2B5EF4-FFF2-40B4-BE49-F238E27FC236}">
                <a16:creationId xmlns:a16="http://schemas.microsoft.com/office/drawing/2014/main" id="{C5289454-0889-4BB0-A535-CA67E8BD91FF}"/>
              </a:ext>
            </a:extLst>
          </p:cNvPr>
          <p:cNvSpPr txBox="1"/>
          <p:nvPr/>
        </p:nvSpPr>
        <p:spPr>
          <a:xfrm>
            <a:off x="10785258" y="4927321"/>
            <a:ext cx="1284721" cy="584775"/>
          </a:xfrm>
          <a:prstGeom prst="rect">
            <a:avLst/>
          </a:prstGeom>
          <a:noFill/>
        </p:spPr>
        <p:txBody>
          <a:bodyPr wrap="square" rtlCol="0">
            <a:spAutoFit/>
          </a:bodyPr>
          <a:lstStyle/>
          <a:p>
            <a:r>
              <a:rPr lang="en-GB" sz="1600" dirty="0">
                <a:solidFill>
                  <a:schemeClr val="bg1"/>
                </a:solidFill>
              </a:rPr>
              <a:t>Developing Performer </a:t>
            </a:r>
          </a:p>
        </p:txBody>
      </p:sp>
      <p:sp>
        <p:nvSpPr>
          <p:cNvPr id="28" name="Rectangle 27">
            <a:extLst>
              <a:ext uri="{FF2B5EF4-FFF2-40B4-BE49-F238E27FC236}">
                <a16:creationId xmlns:a16="http://schemas.microsoft.com/office/drawing/2014/main" id="{EB47B36D-8375-4702-9297-53B0F9577388}"/>
              </a:ext>
            </a:extLst>
          </p:cNvPr>
          <p:cNvSpPr/>
          <p:nvPr/>
        </p:nvSpPr>
        <p:spPr>
          <a:xfrm>
            <a:off x="10403121" y="5697799"/>
            <a:ext cx="280302" cy="35484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29" name="TextBox 28">
            <a:extLst>
              <a:ext uri="{FF2B5EF4-FFF2-40B4-BE49-F238E27FC236}">
                <a16:creationId xmlns:a16="http://schemas.microsoft.com/office/drawing/2014/main" id="{DA424505-CFFA-476C-B0C4-A87766ECE8A9}"/>
              </a:ext>
            </a:extLst>
          </p:cNvPr>
          <p:cNvSpPr txBox="1"/>
          <p:nvPr/>
        </p:nvSpPr>
        <p:spPr>
          <a:xfrm>
            <a:off x="10793827" y="5582832"/>
            <a:ext cx="1284721" cy="584775"/>
          </a:xfrm>
          <a:prstGeom prst="rect">
            <a:avLst/>
          </a:prstGeom>
          <a:noFill/>
        </p:spPr>
        <p:txBody>
          <a:bodyPr wrap="square" rtlCol="0">
            <a:spAutoFit/>
          </a:bodyPr>
          <a:lstStyle/>
          <a:p>
            <a:r>
              <a:rPr lang="en-GB" sz="1600" dirty="0">
                <a:solidFill>
                  <a:schemeClr val="bg1"/>
                </a:solidFill>
              </a:rPr>
              <a:t>Under Performer </a:t>
            </a:r>
          </a:p>
        </p:txBody>
      </p:sp>
      <p:sp>
        <p:nvSpPr>
          <p:cNvPr id="3" name="TextBox 2">
            <a:extLst>
              <a:ext uri="{FF2B5EF4-FFF2-40B4-BE49-F238E27FC236}">
                <a16:creationId xmlns:a16="http://schemas.microsoft.com/office/drawing/2014/main" id="{8F42E9E4-FA8F-411F-A6D5-FB1026BEE4DF}"/>
              </a:ext>
            </a:extLst>
          </p:cNvPr>
          <p:cNvSpPr txBox="1"/>
          <p:nvPr/>
        </p:nvSpPr>
        <p:spPr>
          <a:xfrm>
            <a:off x="10690746" y="2182540"/>
            <a:ext cx="1501254" cy="646331"/>
          </a:xfrm>
          <a:prstGeom prst="rect">
            <a:avLst/>
          </a:prstGeom>
          <a:noFill/>
        </p:spPr>
        <p:txBody>
          <a:bodyPr wrap="square" rtlCol="0">
            <a:spAutoFit/>
          </a:bodyPr>
          <a:lstStyle/>
          <a:p>
            <a:r>
              <a:rPr lang="en-US" sz="3600" dirty="0">
                <a:solidFill>
                  <a:schemeClr val="bg1"/>
                </a:solidFill>
              </a:rPr>
              <a:t>Key </a:t>
            </a:r>
            <a:endParaRPr lang="en-GB" sz="3600" dirty="0">
              <a:solidFill>
                <a:schemeClr val="bg1"/>
              </a:solidFill>
            </a:endParaRPr>
          </a:p>
        </p:txBody>
      </p:sp>
      <p:sp>
        <p:nvSpPr>
          <p:cNvPr id="5" name="Oval 4">
            <a:extLst>
              <a:ext uri="{FF2B5EF4-FFF2-40B4-BE49-F238E27FC236}">
                <a16:creationId xmlns:a16="http://schemas.microsoft.com/office/drawing/2014/main" id="{0CA9AC8D-CC3B-4A36-AAB6-CC95428D6D7B}"/>
              </a:ext>
            </a:extLst>
          </p:cNvPr>
          <p:cNvSpPr/>
          <p:nvPr/>
        </p:nvSpPr>
        <p:spPr>
          <a:xfrm>
            <a:off x="6970815" y="5483962"/>
            <a:ext cx="1579418" cy="78251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35DFFB58-6581-4520-9A2F-84B048C194D8}"/>
              </a:ext>
            </a:extLst>
          </p:cNvPr>
          <p:cNvSpPr/>
          <p:nvPr/>
        </p:nvSpPr>
        <p:spPr>
          <a:xfrm>
            <a:off x="718868" y="4263928"/>
            <a:ext cx="1579418" cy="78251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Arrow Connector 6">
            <a:extLst>
              <a:ext uri="{FF2B5EF4-FFF2-40B4-BE49-F238E27FC236}">
                <a16:creationId xmlns:a16="http://schemas.microsoft.com/office/drawing/2014/main" id="{DE499608-94BD-4C60-989B-16FBABCBF6DF}"/>
              </a:ext>
            </a:extLst>
          </p:cNvPr>
          <p:cNvCxnSpPr>
            <a:stCxn id="20" idx="6"/>
          </p:cNvCxnSpPr>
          <p:nvPr/>
        </p:nvCxnSpPr>
        <p:spPr>
          <a:xfrm flipV="1">
            <a:off x="2298286" y="4655184"/>
            <a:ext cx="4815033"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593736B-AFAB-49D1-AA14-0877415C25E0}"/>
              </a:ext>
            </a:extLst>
          </p:cNvPr>
          <p:cNvCxnSpPr>
            <a:cxnSpLocks/>
          </p:cNvCxnSpPr>
          <p:nvPr/>
        </p:nvCxnSpPr>
        <p:spPr>
          <a:xfrm flipH="1" flipV="1">
            <a:off x="7771305" y="4993883"/>
            <a:ext cx="1" cy="45679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7672624F-43DD-44B1-9524-D9B0DF5E3A95}"/>
              </a:ext>
            </a:extLst>
          </p:cNvPr>
          <p:cNvSpPr/>
          <p:nvPr/>
        </p:nvSpPr>
        <p:spPr>
          <a:xfrm>
            <a:off x="7113319" y="4337525"/>
            <a:ext cx="1424224" cy="589796"/>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End of year rating</a:t>
            </a:r>
            <a:endParaRPr lang="en-GB" dirty="0">
              <a:solidFill>
                <a:schemeClr val="tx1"/>
              </a:solidFill>
            </a:endParaRPr>
          </a:p>
        </p:txBody>
      </p:sp>
      <p:sp>
        <p:nvSpPr>
          <p:cNvPr id="30" name="TextBox 29">
            <a:extLst>
              <a:ext uri="{FF2B5EF4-FFF2-40B4-BE49-F238E27FC236}">
                <a16:creationId xmlns:a16="http://schemas.microsoft.com/office/drawing/2014/main" id="{9C9365DC-4BF4-4CB9-82A1-21BEC42F6C10}"/>
              </a:ext>
            </a:extLst>
          </p:cNvPr>
          <p:cNvSpPr txBox="1"/>
          <p:nvPr/>
        </p:nvSpPr>
        <p:spPr>
          <a:xfrm>
            <a:off x="914812" y="1140922"/>
            <a:ext cx="10940744" cy="932688"/>
          </a:xfrm>
          <a:prstGeom prst="rect">
            <a:avLst/>
          </a:prstGeom>
        </p:spPr>
        <p:txBody>
          <a:bodyPr vert="horz" lIns="91440" tIns="45720" rIns="91440" bIns="45720" rtlCol="0" anchor="ctr">
            <a:noAutofit/>
          </a:bodyPr>
          <a:lstStyle/>
          <a:p>
            <a:r>
              <a:rPr lang="en-GB" dirty="0">
                <a:latin typeface="Miso-Light"/>
              </a:rPr>
              <a:t>This individual ‘Partially Met Expectations’ on the behaviours half of the review and ‘Often Exceeded Expectations’ on the objectives half of the review. </a:t>
            </a:r>
          </a:p>
          <a:p>
            <a:endParaRPr lang="en-GB" sz="900" dirty="0">
              <a:latin typeface="Miso-Light"/>
            </a:endParaRPr>
          </a:p>
          <a:p>
            <a:r>
              <a:rPr lang="en-GB" dirty="0">
                <a:latin typeface="Miso-Light"/>
              </a:rPr>
              <a:t>The result is that the are a ‘Developing Performer’. (See Key)</a:t>
            </a:r>
          </a:p>
        </p:txBody>
      </p:sp>
    </p:spTree>
    <p:custDataLst>
      <p:tags r:id="rId1"/>
    </p:custDataLst>
    <p:extLst>
      <p:ext uri="{BB962C8B-B14F-4D97-AF65-F5344CB8AC3E}">
        <p14:creationId xmlns:p14="http://schemas.microsoft.com/office/powerpoint/2010/main" val="2995112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CCAFB3E-E6E2-4587-A5FC-061F9AED9A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912600"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5975841F-9161-4650-BCE5-20FFE7E2961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49933" t="3964" b="3964"/>
          <a:stretch/>
        </p:blipFill>
        <p:spPr>
          <a:xfrm>
            <a:off x="575867" y="1"/>
            <a:ext cx="6629806" cy="6857999"/>
          </a:xfrm>
          <a:custGeom>
            <a:avLst/>
            <a:gdLst>
              <a:gd name="connsiteX0" fmla="*/ 0 w 7554138"/>
              <a:gd name="connsiteY0" fmla="*/ 0 h 6857999"/>
              <a:gd name="connsiteX1" fmla="*/ 7554138 w 7554138"/>
              <a:gd name="connsiteY1" fmla="*/ 0 h 6857999"/>
              <a:gd name="connsiteX2" fmla="*/ 7554138 w 7554138"/>
              <a:gd name="connsiteY2" fmla="*/ 6857999 h 6857999"/>
              <a:gd name="connsiteX3" fmla="*/ 0 w 7554138"/>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7554138" h="6857999">
                <a:moveTo>
                  <a:pt x="0" y="0"/>
                </a:moveTo>
                <a:lnTo>
                  <a:pt x="7554138" y="0"/>
                </a:lnTo>
                <a:lnTo>
                  <a:pt x="7554138" y="6857999"/>
                </a:lnTo>
                <a:lnTo>
                  <a:pt x="0" y="6857999"/>
                </a:lnTo>
                <a:close/>
              </a:path>
            </a:pathLst>
          </a:custGeom>
        </p:spPr>
      </p:pic>
      <p:sp>
        <p:nvSpPr>
          <p:cNvPr id="4" name="TextBox 3">
            <a:extLst>
              <a:ext uri="{FF2B5EF4-FFF2-40B4-BE49-F238E27FC236}">
                <a16:creationId xmlns:a16="http://schemas.microsoft.com/office/drawing/2014/main" id="{4C9965F6-A51A-493E-BAE4-8DB3B59E213E}"/>
              </a:ext>
            </a:extLst>
          </p:cNvPr>
          <p:cNvSpPr txBox="1"/>
          <p:nvPr/>
        </p:nvSpPr>
        <p:spPr>
          <a:xfrm>
            <a:off x="699607" y="2535742"/>
            <a:ext cx="3658053" cy="1786515"/>
          </a:xfrm>
          <a:prstGeom prst="rect">
            <a:avLst/>
          </a:prstGeom>
        </p:spPr>
        <p:txBody>
          <a:bodyPr vert="horz" lIns="91440" tIns="45720" rIns="91440" bIns="45720" rtlCol="0" anchor="t">
            <a:normAutofit/>
          </a:bodyPr>
          <a:lstStyle/>
          <a:p>
            <a:r>
              <a:rPr lang="en-GB" sz="4400" dirty="0">
                <a:solidFill>
                  <a:schemeClr val="bg1"/>
                </a:solidFill>
                <a:latin typeface="Miso-Light"/>
                <a:cs typeface="Arial" panose="020B0604020202020204" pitchFamily="34" charset="0"/>
              </a:rPr>
              <a:t>Dear Colleagues</a:t>
            </a:r>
          </a:p>
        </p:txBody>
      </p:sp>
      <p:sp>
        <p:nvSpPr>
          <p:cNvPr id="16" name="Rectangle 15">
            <a:extLst>
              <a:ext uri="{FF2B5EF4-FFF2-40B4-BE49-F238E27FC236}">
                <a16:creationId xmlns:a16="http://schemas.microsoft.com/office/drawing/2014/main" id="{640086A0-762B-44EE-AA70-A7268A72A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1262" y="0"/>
            <a:ext cx="590073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9E23B68-5B6B-4B41-AA00-622E7A463B50}"/>
              </a:ext>
            </a:extLst>
          </p:cNvPr>
          <p:cNvSpPr txBox="1"/>
          <p:nvPr/>
        </p:nvSpPr>
        <p:spPr>
          <a:xfrm>
            <a:off x="6082111" y="935421"/>
            <a:ext cx="5690609" cy="5666923"/>
          </a:xfrm>
          <a:prstGeom prst="rect">
            <a:avLst/>
          </a:prstGeom>
        </p:spPr>
        <p:txBody>
          <a:bodyPr vert="horz" lIns="91440" tIns="45720" rIns="91440" bIns="45720" rtlCol="0" anchor="ctr">
            <a:normAutofit/>
          </a:bodyPr>
          <a:lstStyle/>
          <a:p>
            <a:r>
              <a:rPr lang="en-GB" dirty="0">
                <a:latin typeface="Miso-Light"/>
              </a:rPr>
              <a:t>Within O&amp;CC we all have a role to play in shaping our businesses success, both in terms of today, and how we adapt to meet the needs of the future.</a:t>
            </a:r>
          </a:p>
          <a:p>
            <a:endParaRPr lang="en-GB" dirty="0">
              <a:latin typeface="Miso-Light"/>
            </a:endParaRPr>
          </a:p>
          <a:p>
            <a:r>
              <a:rPr lang="en-GB" dirty="0">
                <a:latin typeface="Miso-Light"/>
              </a:rPr>
              <a:t>This booklet provides a framework for the behaviours we expect our people to demonstrate, and defines what we each need to do for us to be successful in our roles. </a:t>
            </a:r>
          </a:p>
          <a:p>
            <a:endParaRPr lang="en-GB" dirty="0">
              <a:latin typeface="Miso-Light"/>
            </a:endParaRPr>
          </a:p>
          <a:p>
            <a:r>
              <a:rPr lang="en-GB" sz="1800" b="0" i="0" u="none" strike="noStrike" baseline="0" dirty="0">
                <a:solidFill>
                  <a:srgbClr val="000000"/>
                </a:solidFill>
                <a:latin typeface="Miso-Light"/>
              </a:rPr>
              <a:t>Please take the time to familiarise yourself with this booklet. We have an exciting business mission – To inspire people to get outdoors in a sustainable way – and we will only fulfil our potential if we are all engaged in the future of our business and pull in the same direction and support our ambitions. </a:t>
            </a:r>
          </a:p>
          <a:p>
            <a:pPr algn="l"/>
            <a:endParaRPr lang="en-GB" sz="1800" b="0" i="0" u="none" strike="noStrike" baseline="0" dirty="0">
              <a:solidFill>
                <a:srgbClr val="000000"/>
              </a:solidFill>
              <a:latin typeface="Miso-Light"/>
            </a:endParaRPr>
          </a:p>
          <a:p>
            <a:pPr algn="l"/>
            <a:r>
              <a:rPr lang="en-GB" sz="1800" b="0" i="0" u="none" strike="noStrike" baseline="0" dirty="0">
                <a:solidFill>
                  <a:srgbClr val="000000"/>
                </a:solidFill>
                <a:latin typeface="Miso-Light"/>
              </a:rPr>
              <a:t>Many thanks,</a:t>
            </a:r>
          </a:p>
          <a:p>
            <a:pPr algn="l"/>
            <a:endParaRPr lang="en-GB" sz="1200" b="0" i="0" u="none" strike="noStrike" baseline="0" dirty="0">
              <a:solidFill>
                <a:srgbClr val="000000"/>
              </a:solidFill>
              <a:latin typeface="Miso-Light"/>
            </a:endParaRPr>
          </a:p>
          <a:p>
            <a:pPr algn="l"/>
            <a:r>
              <a:rPr lang="en-GB" b="1" dirty="0">
                <a:solidFill>
                  <a:srgbClr val="002060"/>
                </a:solidFill>
                <a:latin typeface="Miso-Light"/>
              </a:rPr>
              <a:t>Claire Webber</a:t>
            </a:r>
          </a:p>
          <a:p>
            <a:pPr algn="l"/>
            <a:r>
              <a:rPr lang="en-GB" b="1" dirty="0">
                <a:solidFill>
                  <a:srgbClr val="002060"/>
                </a:solidFill>
                <a:latin typeface="Miso-Light"/>
              </a:rPr>
              <a:t>People Department</a:t>
            </a:r>
            <a:endParaRPr lang="en-US" sz="1700" dirty="0">
              <a:solidFill>
                <a:srgbClr val="000000"/>
              </a:solidFill>
            </a:endParaRPr>
          </a:p>
        </p:txBody>
      </p:sp>
    </p:spTree>
    <p:custDataLst>
      <p:tags r:id="rId1"/>
    </p:custDataLst>
    <p:extLst>
      <p:ext uri="{BB962C8B-B14F-4D97-AF65-F5344CB8AC3E}">
        <p14:creationId xmlns:p14="http://schemas.microsoft.com/office/powerpoint/2010/main" val="9016304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26" name="Freeform: Shape 25">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graphicFrame>
        <p:nvGraphicFramePr>
          <p:cNvPr id="4" name="Table 3">
            <a:extLst>
              <a:ext uri="{FF2B5EF4-FFF2-40B4-BE49-F238E27FC236}">
                <a16:creationId xmlns:a16="http://schemas.microsoft.com/office/drawing/2014/main" id="{505BEAA9-096B-4FC3-9930-F8EAEE62D0B0}"/>
              </a:ext>
            </a:extLst>
          </p:cNvPr>
          <p:cNvGraphicFramePr>
            <a:graphicFrameLocks noGrp="1"/>
          </p:cNvGraphicFramePr>
          <p:nvPr>
            <p:extLst>
              <p:ext uri="{D42A27DB-BD31-4B8C-83A1-F6EECF244321}">
                <p14:modId xmlns:p14="http://schemas.microsoft.com/office/powerpoint/2010/main" val="2943467377"/>
              </p:ext>
            </p:extLst>
          </p:nvPr>
        </p:nvGraphicFramePr>
        <p:xfrm>
          <a:off x="2314576" y="1721257"/>
          <a:ext cx="9143999" cy="5011383"/>
        </p:xfrm>
        <a:graphic>
          <a:graphicData uri="http://schemas.openxmlformats.org/drawingml/2006/table">
            <a:tbl>
              <a:tblPr firstRow="1" firstCol="1" lastRow="1" lastCol="1" bandRow="1" bandCol="1">
                <a:tableStyleId>{9D7B26C5-4107-4FEC-AEDC-1716B250A1EF}</a:tableStyleId>
              </a:tblPr>
              <a:tblGrid>
                <a:gridCol w="1867136">
                  <a:extLst>
                    <a:ext uri="{9D8B030D-6E8A-4147-A177-3AD203B41FA5}">
                      <a16:colId xmlns:a16="http://schemas.microsoft.com/office/drawing/2014/main" val="1680689671"/>
                    </a:ext>
                  </a:extLst>
                </a:gridCol>
                <a:gridCol w="7276863">
                  <a:extLst>
                    <a:ext uri="{9D8B030D-6E8A-4147-A177-3AD203B41FA5}">
                      <a16:colId xmlns:a16="http://schemas.microsoft.com/office/drawing/2014/main" val="4078848498"/>
                    </a:ext>
                  </a:extLst>
                </a:gridCol>
              </a:tblGrid>
              <a:tr h="1020953">
                <a:tc>
                  <a:txBody>
                    <a:bodyPr/>
                    <a:lstStyle/>
                    <a:p>
                      <a:pPr algn="ctr">
                        <a:spcAft>
                          <a:spcPts val="400"/>
                        </a:spcAft>
                      </a:pPr>
                      <a:r>
                        <a:rPr lang="en-GB" sz="1500">
                          <a:effectLst/>
                          <a:latin typeface="Miso-Light"/>
                        </a:rPr>
                        <a:t>Exceptional performer</a:t>
                      </a:r>
                      <a:endParaRPr lang="en-GB" sz="1500">
                        <a:effectLst/>
                        <a:latin typeface="Miso-Light"/>
                        <a:ea typeface="Times New Roman" panose="02020603050405020304" pitchFamily="18" charset="0"/>
                      </a:endParaRPr>
                    </a:p>
                  </a:txBody>
                  <a:tcPr marL="76099" marR="76099" marT="0" marB="0" anchor="ctr"/>
                </a:tc>
                <a:tc>
                  <a:txBody>
                    <a:bodyPr/>
                    <a:lstStyle/>
                    <a:p>
                      <a:pPr marL="342900" lvl="0" indent="-342900" algn="l">
                        <a:spcAft>
                          <a:spcPts val="400"/>
                        </a:spcAft>
                        <a:buFont typeface="Symbol" panose="05050102010706020507" pitchFamily="18" charset="2"/>
                        <a:buChar char=""/>
                        <a:tabLst>
                          <a:tab pos="228600" algn="l"/>
                        </a:tabLst>
                      </a:pPr>
                      <a:r>
                        <a:rPr lang="en-GB" sz="1500" dirty="0">
                          <a:effectLst/>
                          <a:latin typeface="Miso-Light"/>
                        </a:rPr>
                        <a:t>Essential to maintain motivation and unlock full potential.</a:t>
                      </a:r>
                    </a:p>
                    <a:p>
                      <a:pPr marL="342900" lvl="0" indent="-342900" algn="l">
                        <a:spcAft>
                          <a:spcPts val="400"/>
                        </a:spcAft>
                        <a:buFont typeface="Symbol" panose="05050102010706020507" pitchFamily="18" charset="2"/>
                        <a:buChar char=""/>
                        <a:tabLst>
                          <a:tab pos="228600" algn="l"/>
                        </a:tabLst>
                      </a:pPr>
                      <a:r>
                        <a:rPr lang="en-GB" sz="1500" dirty="0">
                          <a:effectLst/>
                          <a:latin typeface="Miso-Light"/>
                        </a:rPr>
                        <a:t>Identify challenging work and development opportunities that play to strengths.</a:t>
                      </a:r>
                    </a:p>
                    <a:p>
                      <a:pPr marL="342900" lvl="0" indent="-342900" algn="l">
                        <a:spcAft>
                          <a:spcPts val="400"/>
                        </a:spcAft>
                        <a:buFont typeface="Symbol" panose="05050102010706020507" pitchFamily="18" charset="2"/>
                        <a:buChar char=""/>
                        <a:tabLst>
                          <a:tab pos="228600" algn="l"/>
                        </a:tabLst>
                      </a:pPr>
                      <a:r>
                        <a:rPr lang="en-GB" sz="1500" dirty="0">
                          <a:effectLst/>
                          <a:latin typeface="Miso-Light"/>
                        </a:rPr>
                        <a:t>Consider readiness for next opportunity.</a:t>
                      </a:r>
                      <a:endParaRPr lang="en-GB" sz="1500" dirty="0">
                        <a:effectLst/>
                        <a:latin typeface="Miso-Light"/>
                        <a:ea typeface="Times New Roman" panose="02020603050405020304" pitchFamily="18" charset="0"/>
                      </a:endParaRPr>
                    </a:p>
                  </a:txBody>
                  <a:tcPr marL="76099" marR="76099" marT="79621" marB="0"/>
                </a:tc>
                <a:extLst>
                  <a:ext uri="{0D108BD9-81ED-4DB2-BD59-A6C34878D82A}">
                    <a16:rowId xmlns:a16="http://schemas.microsoft.com/office/drawing/2014/main" val="4257317449"/>
                  </a:ext>
                </a:extLst>
              </a:tr>
              <a:tr h="768413">
                <a:tc>
                  <a:txBody>
                    <a:bodyPr/>
                    <a:lstStyle/>
                    <a:p>
                      <a:pPr algn="ctr">
                        <a:spcAft>
                          <a:spcPts val="400"/>
                        </a:spcAft>
                      </a:pPr>
                      <a:r>
                        <a:rPr lang="en-GB" sz="1500">
                          <a:effectLst/>
                          <a:latin typeface="Miso-Light"/>
                        </a:rPr>
                        <a:t>High performer</a:t>
                      </a:r>
                      <a:endParaRPr lang="en-GB" sz="1500">
                        <a:effectLst/>
                        <a:latin typeface="Miso-Light"/>
                        <a:ea typeface="Times New Roman" panose="02020603050405020304" pitchFamily="18" charset="0"/>
                      </a:endParaRPr>
                    </a:p>
                  </a:txBody>
                  <a:tcPr marL="76099" marR="76099" marT="0" marB="0" anchor="ctr"/>
                </a:tc>
                <a:tc>
                  <a:txBody>
                    <a:bodyPr/>
                    <a:lstStyle/>
                    <a:p>
                      <a:pPr marL="342900" lvl="0" indent="-342900" algn="l">
                        <a:spcAft>
                          <a:spcPts val="400"/>
                        </a:spcAft>
                        <a:buFont typeface="Symbol" panose="05050102010706020507" pitchFamily="18" charset="2"/>
                        <a:buChar char=""/>
                        <a:tabLst>
                          <a:tab pos="228600" algn="l"/>
                        </a:tabLst>
                      </a:pPr>
                      <a:r>
                        <a:rPr lang="en-GB" sz="1500">
                          <a:effectLst/>
                          <a:latin typeface="Miso-Light"/>
                        </a:rPr>
                        <a:t>Highly likely to have appetite and potential for greater responsibility.</a:t>
                      </a:r>
                    </a:p>
                    <a:p>
                      <a:pPr marL="342900" lvl="0" indent="-342900" algn="l">
                        <a:spcAft>
                          <a:spcPts val="400"/>
                        </a:spcAft>
                        <a:buFont typeface="Symbol" panose="05050102010706020507" pitchFamily="18" charset="2"/>
                        <a:buChar char=""/>
                        <a:tabLst>
                          <a:tab pos="228600" algn="l"/>
                        </a:tabLst>
                      </a:pPr>
                      <a:r>
                        <a:rPr lang="en-GB" sz="1500">
                          <a:effectLst/>
                          <a:latin typeface="Miso-Light"/>
                        </a:rPr>
                        <a:t>A stretching development plan that builds on strengths to take them to next level.</a:t>
                      </a:r>
                      <a:endParaRPr lang="en-GB" sz="1500">
                        <a:effectLst/>
                        <a:latin typeface="Miso-Light"/>
                        <a:ea typeface="Times New Roman" panose="02020603050405020304" pitchFamily="18" charset="0"/>
                      </a:endParaRPr>
                    </a:p>
                  </a:txBody>
                  <a:tcPr marL="76099" marR="76099" marT="79621" marB="0"/>
                </a:tc>
                <a:extLst>
                  <a:ext uri="{0D108BD9-81ED-4DB2-BD59-A6C34878D82A}">
                    <a16:rowId xmlns:a16="http://schemas.microsoft.com/office/drawing/2014/main" val="2742879819"/>
                  </a:ext>
                </a:extLst>
              </a:tr>
              <a:tr h="922725">
                <a:tc>
                  <a:txBody>
                    <a:bodyPr/>
                    <a:lstStyle/>
                    <a:p>
                      <a:pPr algn="ctr">
                        <a:spcAft>
                          <a:spcPts val="400"/>
                        </a:spcAft>
                      </a:pPr>
                      <a:r>
                        <a:rPr lang="en-GB" sz="1500">
                          <a:effectLst/>
                          <a:latin typeface="Miso-Light"/>
                        </a:rPr>
                        <a:t>Valued performer</a:t>
                      </a:r>
                      <a:endParaRPr lang="en-GB" sz="1500">
                        <a:effectLst/>
                        <a:latin typeface="Miso-Light"/>
                        <a:ea typeface="Times New Roman" panose="02020603050405020304" pitchFamily="18" charset="0"/>
                      </a:endParaRPr>
                    </a:p>
                  </a:txBody>
                  <a:tcPr marL="76099" marR="76099" marT="0" marB="0" anchor="ctr"/>
                </a:tc>
                <a:tc>
                  <a:txBody>
                    <a:bodyPr/>
                    <a:lstStyle/>
                    <a:p>
                      <a:pPr marL="342900" lvl="0" indent="-342900" algn="l">
                        <a:spcAft>
                          <a:spcPts val="400"/>
                        </a:spcAft>
                        <a:buFont typeface="Symbol" panose="05050102010706020507" pitchFamily="18" charset="2"/>
                        <a:buChar char=""/>
                        <a:tabLst>
                          <a:tab pos="228600" algn="l"/>
                        </a:tabLst>
                      </a:pPr>
                      <a:r>
                        <a:rPr lang="en-GB" sz="1500" dirty="0">
                          <a:effectLst/>
                          <a:latin typeface="Miso-Light"/>
                        </a:rPr>
                        <a:t>Explore potential and appetite to do more at current or next level. </a:t>
                      </a:r>
                    </a:p>
                    <a:p>
                      <a:pPr marL="342900" lvl="0" indent="-342900" algn="l">
                        <a:spcAft>
                          <a:spcPts val="400"/>
                        </a:spcAft>
                        <a:buFont typeface="Symbol" panose="05050102010706020507" pitchFamily="18" charset="2"/>
                        <a:buChar char=""/>
                        <a:tabLst>
                          <a:tab pos="228600" algn="l"/>
                        </a:tabLst>
                      </a:pPr>
                      <a:r>
                        <a:rPr lang="en-GB" sz="1500" dirty="0">
                          <a:effectLst/>
                          <a:latin typeface="Miso-Light"/>
                        </a:rPr>
                        <a:t>Development plan with opportunities that provide further stretch and continued development.</a:t>
                      </a:r>
                      <a:endParaRPr lang="en-GB" sz="1500" dirty="0">
                        <a:effectLst/>
                        <a:latin typeface="Miso-Light"/>
                        <a:ea typeface="Times New Roman" panose="02020603050405020304" pitchFamily="18" charset="0"/>
                      </a:endParaRPr>
                    </a:p>
                  </a:txBody>
                  <a:tcPr marL="76099" marR="76099" marT="79621" marB="0"/>
                </a:tc>
                <a:extLst>
                  <a:ext uri="{0D108BD9-81ED-4DB2-BD59-A6C34878D82A}">
                    <a16:rowId xmlns:a16="http://schemas.microsoft.com/office/drawing/2014/main" val="2859687410"/>
                  </a:ext>
                </a:extLst>
              </a:tr>
              <a:tr h="1278339">
                <a:tc>
                  <a:txBody>
                    <a:bodyPr/>
                    <a:lstStyle/>
                    <a:p>
                      <a:pPr algn="ctr">
                        <a:spcAft>
                          <a:spcPts val="400"/>
                        </a:spcAft>
                      </a:pPr>
                      <a:r>
                        <a:rPr lang="en-GB" sz="1500">
                          <a:effectLst/>
                          <a:latin typeface="Miso-Light"/>
                        </a:rPr>
                        <a:t>Developing performer</a:t>
                      </a:r>
                      <a:endParaRPr lang="en-GB" sz="1500">
                        <a:effectLst/>
                        <a:latin typeface="Miso-Light"/>
                        <a:ea typeface="Times New Roman" panose="02020603050405020304" pitchFamily="18" charset="0"/>
                      </a:endParaRPr>
                    </a:p>
                  </a:txBody>
                  <a:tcPr marL="76099" marR="76099" marT="0" marB="0" anchor="ctr"/>
                </a:tc>
                <a:tc>
                  <a:txBody>
                    <a:bodyPr/>
                    <a:lstStyle/>
                    <a:p>
                      <a:pPr marL="342900" lvl="0" indent="-342900" algn="l">
                        <a:spcAft>
                          <a:spcPts val="400"/>
                        </a:spcAft>
                        <a:buFont typeface="Symbol" panose="05050102010706020507" pitchFamily="18" charset="2"/>
                        <a:buChar char=""/>
                        <a:tabLst>
                          <a:tab pos="228600" algn="l"/>
                        </a:tabLst>
                      </a:pPr>
                      <a:r>
                        <a:rPr lang="en-GB" sz="1500" dirty="0">
                          <a:effectLst/>
                          <a:latin typeface="Miso-Light"/>
                        </a:rPr>
                        <a:t>Further development needed to reach all required standards.</a:t>
                      </a:r>
                    </a:p>
                    <a:p>
                      <a:pPr marL="342900" lvl="0" indent="-342900" algn="l">
                        <a:spcAft>
                          <a:spcPts val="400"/>
                        </a:spcAft>
                        <a:buFont typeface="Symbol" panose="05050102010706020507" pitchFamily="18" charset="2"/>
                        <a:buChar char=""/>
                        <a:tabLst>
                          <a:tab pos="228600" algn="l"/>
                        </a:tabLst>
                      </a:pPr>
                      <a:r>
                        <a:rPr lang="en-GB" sz="1500" dirty="0">
                          <a:effectLst/>
                          <a:latin typeface="Miso-Light"/>
                        </a:rPr>
                        <a:t>Development plan, with review dates to support individual in reaching full potential.</a:t>
                      </a:r>
                    </a:p>
                    <a:p>
                      <a:pPr marL="342900" lvl="0" indent="-342900" algn="l">
                        <a:spcAft>
                          <a:spcPts val="400"/>
                        </a:spcAft>
                        <a:buFont typeface="Symbol" panose="05050102010706020507" pitchFamily="18" charset="2"/>
                        <a:buChar char=""/>
                        <a:tabLst>
                          <a:tab pos="228600" algn="l"/>
                        </a:tabLst>
                      </a:pPr>
                      <a:r>
                        <a:rPr lang="en-GB" sz="1500" dirty="0">
                          <a:effectLst/>
                          <a:latin typeface="Miso-Light"/>
                        </a:rPr>
                        <a:t>A PIP may be a helpful tool here.</a:t>
                      </a:r>
                    </a:p>
                    <a:p>
                      <a:pPr marL="342900" lvl="0" indent="-342900" algn="l">
                        <a:spcAft>
                          <a:spcPts val="400"/>
                        </a:spcAft>
                        <a:buFont typeface="Symbol" panose="05050102010706020507" pitchFamily="18" charset="2"/>
                        <a:buChar char=""/>
                        <a:tabLst>
                          <a:tab pos="228600" algn="l"/>
                        </a:tabLst>
                      </a:pPr>
                      <a:r>
                        <a:rPr lang="en-GB" sz="1500" dirty="0">
                          <a:effectLst/>
                          <a:latin typeface="Miso-Light"/>
                        </a:rPr>
                        <a:t>Performance expected to move up to next level within 12 months.</a:t>
                      </a:r>
                      <a:endParaRPr lang="en-GB" sz="1500" dirty="0">
                        <a:effectLst/>
                        <a:latin typeface="Miso-Light"/>
                        <a:ea typeface="Times New Roman" panose="02020603050405020304" pitchFamily="18" charset="0"/>
                      </a:endParaRPr>
                    </a:p>
                  </a:txBody>
                  <a:tcPr marL="76099" marR="76099" marT="79621" marB="0"/>
                </a:tc>
                <a:extLst>
                  <a:ext uri="{0D108BD9-81ED-4DB2-BD59-A6C34878D82A}">
                    <a16:rowId xmlns:a16="http://schemas.microsoft.com/office/drawing/2014/main" val="2290920946"/>
                  </a:ext>
                </a:extLst>
              </a:tr>
              <a:tr h="1020953">
                <a:tc>
                  <a:txBody>
                    <a:bodyPr/>
                    <a:lstStyle/>
                    <a:p>
                      <a:pPr algn="ctr">
                        <a:spcAft>
                          <a:spcPts val="400"/>
                        </a:spcAft>
                      </a:pPr>
                      <a:r>
                        <a:rPr lang="en-GB" sz="1500">
                          <a:effectLst/>
                          <a:latin typeface="Miso-Light"/>
                        </a:rPr>
                        <a:t>Under performer</a:t>
                      </a:r>
                      <a:endParaRPr lang="en-GB" sz="1500">
                        <a:effectLst/>
                        <a:latin typeface="Miso-Light"/>
                        <a:ea typeface="Times New Roman" panose="02020603050405020304" pitchFamily="18" charset="0"/>
                      </a:endParaRPr>
                    </a:p>
                  </a:txBody>
                  <a:tcPr marL="76099" marR="76099" marT="0" marB="0" anchor="ctr"/>
                </a:tc>
                <a:tc>
                  <a:txBody>
                    <a:bodyPr/>
                    <a:lstStyle/>
                    <a:p>
                      <a:pPr marL="342900" lvl="0" indent="-342900" algn="l">
                        <a:spcAft>
                          <a:spcPts val="400"/>
                        </a:spcAft>
                        <a:buFont typeface="Symbol" panose="05050102010706020507" pitchFamily="18" charset="2"/>
                        <a:buChar char=""/>
                        <a:tabLst>
                          <a:tab pos="228600" algn="l"/>
                        </a:tabLst>
                      </a:pPr>
                      <a:r>
                        <a:rPr lang="en-GB" sz="1500" dirty="0">
                          <a:effectLst/>
                          <a:latin typeface="Miso-Light"/>
                        </a:rPr>
                        <a:t>Performance concerns to be discussed immediately with individual and People team.</a:t>
                      </a:r>
                    </a:p>
                    <a:p>
                      <a:pPr marL="342900" lvl="0" indent="-342900" algn="l">
                        <a:spcAft>
                          <a:spcPts val="400"/>
                        </a:spcAft>
                        <a:buFont typeface="Symbol" panose="05050102010706020507" pitchFamily="18" charset="2"/>
                        <a:buChar char=""/>
                        <a:tabLst>
                          <a:tab pos="228600" algn="l"/>
                        </a:tabLst>
                      </a:pPr>
                      <a:r>
                        <a:rPr lang="en-GB" sz="1500" dirty="0">
                          <a:effectLst/>
                          <a:latin typeface="Miso-Light"/>
                        </a:rPr>
                        <a:t>Performance Improvement Plan (PIP) required, if not already in place.</a:t>
                      </a:r>
                    </a:p>
                    <a:p>
                      <a:pPr marL="342900" lvl="0" indent="-342900" algn="l">
                        <a:spcAft>
                          <a:spcPts val="400"/>
                        </a:spcAft>
                        <a:buFont typeface="Symbol" panose="05050102010706020507" pitchFamily="18" charset="2"/>
                        <a:buChar char=""/>
                        <a:tabLst>
                          <a:tab pos="228600" algn="l"/>
                        </a:tabLst>
                      </a:pPr>
                      <a:r>
                        <a:rPr lang="en-GB" sz="1500" dirty="0">
                          <a:effectLst/>
                          <a:latin typeface="Miso-Light"/>
                        </a:rPr>
                        <a:t>Development to support PIP to be agreed &amp; documented.</a:t>
                      </a:r>
                      <a:endParaRPr lang="en-GB" sz="1500" dirty="0">
                        <a:effectLst/>
                        <a:latin typeface="Miso-Light"/>
                        <a:ea typeface="Times New Roman" panose="02020603050405020304" pitchFamily="18" charset="0"/>
                      </a:endParaRPr>
                    </a:p>
                  </a:txBody>
                  <a:tcPr marL="76099" marR="76099" marT="79621" marB="0"/>
                </a:tc>
                <a:extLst>
                  <a:ext uri="{0D108BD9-81ED-4DB2-BD59-A6C34878D82A}">
                    <a16:rowId xmlns:a16="http://schemas.microsoft.com/office/drawing/2014/main" val="3146619771"/>
                  </a:ext>
                </a:extLst>
              </a:tr>
            </a:tbl>
          </a:graphicData>
        </a:graphic>
      </p:graphicFrame>
      <p:sp>
        <p:nvSpPr>
          <p:cNvPr id="38" name="TextBox 37">
            <a:extLst>
              <a:ext uri="{FF2B5EF4-FFF2-40B4-BE49-F238E27FC236}">
                <a16:creationId xmlns:a16="http://schemas.microsoft.com/office/drawing/2014/main" id="{8E355389-DF06-480C-BC5F-4E3C757379EF}"/>
              </a:ext>
            </a:extLst>
          </p:cNvPr>
          <p:cNvSpPr txBox="1"/>
          <p:nvPr/>
        </p:nvSpPr>
        <p:spPr>
          <a:xfrm>
            <a:off x="2314577" y="476153"/>
            <a:ext cx="7439024" cy="93268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kern="1200" dirty="0">
                <a:solidFill>
                  <a:schemeClr val="tx1"/>
                </a:solidFill>
                <a:latin typeface="Miso-Light"/>
                <a:ea typeface="+mj-ea"/>
                <a:cs typeface="+mj-cs"/>
              </a:rPr>
              <a:t>Next steps – Action Plan</a:t>
            </a:r>
          </a:p>
        </p:txBody>
      </p:sp>
    </p:spTree>
    <p:custDataLst>
      <p:tags r:id="rId1"/>
    </p:custDataLst>
    <p:extLst>
      <p:ext uri="{BB962C8B-B14F-4D97-AF65-F5344CB8AC3E}">
        <p14:creationId xmlns:p14="http://schemas.microsoft.com/office/powerpoint/2010/main" val="41485535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9965F6-A51A-493E-BAE4-8DB3B59E213E}"/>
              </a:ext>
            </a:extLst>
          </p:cNvPr>
          <p:cNvSpPr txBox="1"/>
          <p:nvPr/>
        </p:nvSpPr>
        <p:spPr>
          <a:xfrm>
            <a:off x="384752" y="347874"/>
            <a:ext cx="11979509" cy="707886"/>
          </a:xfrm>
          <a:prstGeom prst="rect">
            <a:avLst/>
          </a:prstGeom>
          <a:noFill/>
        </p:spPr>
        <p:txBody>
          <a:bodyPr wrap="square" rtlCol="0">
            <a:spAutoFit/>
          </a:bodyPr>
          <a:lstStyle/>
          <a:p>
            <a:r>
              <a:rPr lang="en-GB" sz="4000" dirty="0">
                <a:latin typeface="Miso-Light"/>
                <a:cs typeface="Arial" panose="020B0604020202020204" pitchFamily="34" charset="0"/>
              </a:rPr>
              <a:t>Objectives</a:t>
            </a:r>
          </a:p>
        </p:txBody>
      </p:sp>
      <p:sp>
        <p:nvSpPr>
          <p:cNvPr id="3" name="TextBox 2">
            <a:extLst>
              <a:ext uri="{FF2B5EF4-FFF2-40B4-BE49-F238E27FC236}">
                <a16:creationId xmlns:a16="http://schemas.microsoft.com/office/drawing/2014/main" id="{88DB60C2-FA7B-4EAF-835B-1AD499FEA6D3}"/>
              </a:ext>
            </a:extLst>
          </p:cNvPr>
          <p:cNvSpPr txBox="1"/>
          <p:nvPr/>
        </p:nvSpPr>
        <p:spPr>
          <a:xfrm>
            <a:off x="352096" y="1277061"/>
            <a:ext cx="11573204" cy="5509200"/>
          </a:xfrm>
          <a:prstGeom prst="rect">
            <a:avLst/>
          </a:prstGeom>
          <a:noFill/>
        </p:spPr>
        <p:txBody>
          <a:bodyPr wrap="square" rtlCol="0">
            <a:spAutoFit/>
          </a:bodyPr>
          <a:lstStyle/>
          <a:p>
            <a:r>
              <a:rPr lang="en-GB" sz="1600" dirty="0">
                <a:effectLst/>
                <a:latin typeface="Miso-Light"/>
                <a:ea typeface="Calibri" panose="020F0502020204030204" pitchFamily="34" charset="0"/>
                <a:cs typeface="Times New Roman" panose="02020603050405020304" pitchFamily="18" charset="0"/>
              </a:rPr>
              <a:t>As part of the </a:t>
            </a:r>
            <a:r>
              <a:rPr lang="en-US" sz="1600" b="0" i="0" u="none" strike="noStrike" baseline="0" dirty="0">
                <a:solidFill>
                  <a:srgbClr val="000000"/>
                </a:solidFill>
                <a:latin typeface="Miso-Light"/>
              </a:rPr>
              <a:t>Performance Review  Process, all manager are expected to create, feedbac</a:t>
            </a:r>
            <a:r>
              <a:rPr lang="en-US" sz="1600" dirty="0">
                <a:solidFill>
                  <a:srgbClr val="000000"/>
                </a:solidFill>
                <a:latin typeface="Miso-Light"/>
              </a:rPr>
              <a:t>k on and support their employees with objectives</a:t>
            </a:r>
            <a:endParaRPr lang="en-GB" sz="1600" b="1" dirty="0">
              <a:effectLst/>
              <a:latin typeface="Miso-Light"/>
              <a:ea typeface="Calibri" panose="020F0502020204030204" pitchFamily="34" charset="0"/>
              <a:cs typeface="Times New Roman" panose="02020603050405020304" pitchFamily="18" charset="0"/>
            </a:endParaRPr>
          </a:p>
          <a:p>
            <a:endParaRPr lang="en-GB" sz="1600" b="1" dirty="0">
              <a:latin typeface="Miso-Light"/>
              <a:ea typeface="Calibri" panose="020F0502020204030204" pitchFamily="34" charset="0"/>
              <a:cs typeface="Times New Roman" panose="02020603050405020304" pitchFamily="18" charset="0"/>
            </a:endParaRPr>
          </a:p>
          <a:p>
            <a:r>
              <a:rPr lang="en-GB" sz="1600" b="1" dirty="0">
                <a:effectLst/>
                <a:latin typeface="Miso-Light"/>
                <a:ea typeface="Calibri" panose="020F0502020204030204" pitchFamily="34" charset="0"/>
                <a:cs typeface="Times New Roman" panose="02020603050405020304" pitchFamily="18" charset="0"/>
              </a:rPr>
              <a:t>What is and isn’t an Objective?</a:t>
            </a:r>
          </a:p>
          <a:p>
            <a:r>
              <a:rPr lang="en-GB" sz="1600" dirty="0">
                <a:effectLst/>
                <a:latin typeface="Miso-Light"/>
                <a:ea typeface="Calibri" panose="020F0502020204030204" pitchFamily="34" charset="0"/>
                <a:cs typeface="Times New Roman" panose="02020603050405020304" pitchFamily="18" charset="0"/>
              </a:rPr>
              <a:t>An objective is an task or activity </a:t>
            </a:r>
            <a:r>
              <a:rPr lang="en-GB" sz="1600" dirty="0">
                <a:latin typeface="Miso-Light"/>
                <a:ea typeface="Calibri" panose="020F0502020204030204" pitchFamily="34" charset="0"/>
                <a:cs typeface="Times New Roman" panose="02020603050405020304" pitchFamily="18" charset="0"/>
              </a:rPr>
              <a:t>in a specific </a:t>
            </a:r>
            <a:r>
              <a:rPr lang="en-GB" sz="1600" dirty="0">
                <a:effectLst/>
                <a:latin typeface="Miso-Light"/>
                <a:ea typeface="Calibri" panose="020F0502020204030204" pitchFamily="34" charset="0"/>
                <a:cs typeface="Times New Roman" panose="02020603050405020304" pitchFamily="18" charset="0"/>
              </a:rPr>
              <a:t>area of focus. For example, doing your job as outlined by your job description is not an objective. However, taking part in a project to increase a specific KPI for your Department is.  </a:t>
            </a:r>
          </a:p>
          <a:p>
            <a:endParaRPr lang="en-GB" sz="1600" b="1" dirty="0">
              <a:latin typeface="Miso-Light"/>
              <a:ea typeface="Calibri" panose="020F0502020204030204" pitchFamily="34" charset="0"/>
              <a:cs typeface="Times New Roman" panose="02020603050405020304" pitchFamily="18" charset="0"/>
            </a:endParaRPr>
          </a:p>
          <a:p>
            <a:r>
              <a:rPr lang="en-GB" sz="1600" b="1" dirty="0">
                <a:latin typeface="Miso-Light"/>
                <a:ea typeface="Calibri" panose="020F0502020204030204" pitchFamily="34" charset="0"/>
                <a:cs typeface="Times New Roman" panose="02020603050405020304" pitchFamily="18" charset="0"/>
              </a:rPr>
              <a:t>Objectives </a:t>
            </a:r>
            <a:endParaRPr lang="en-GB" sz="1600" dirty="0">
              <a:latin typeface="Miso-Light"/>
              <a:ea typeface="Calibri" panose="020F0502020204030204" pitchFamily="34" charset="0"/>
              <a:cs typeface="Times New Roman" panose="02020603050405020304" pitchFamily="18" charset="0"/>
            </a:endParaRPr>
          </a:p>
          <a:p>
            <a:r>
              <a:rPr lang="en-GB" sz="1600" dirty="0">
                <a:latin typeface="Miso-Light"/>
                <a:ea typeface="Calibri" panose="020F0502020204030204" pitchFamily="34" charset="0"/>
                <a:cs typeface="Times New Roman" panose="02020603050405020304" pitchFamily="18" charset="0"/>
              </a:rPr>
              <a:t>Managers will also set individuals in their team objectives based on specific needs. (see page 34 for information)</a:t>
            </a:r>
          </a:p>
          <a:p>
            <a:endParaRPr lang="en-GB" sz="1600" dirty="0">
              <a:latin typeface="Miso-Light"/>
              <a:ea typeface="Calibri" panose="020F0502020204030204" pitchFamily="34" charset="0"/>
              <a:cs typeface="Times New Roman" panose="02020603050405020304" pitchFamily="18" charset="0"/>
            </a:endParaRPr>
          </a:p>
          <a:p>
            <a:r>
              <a:rPr lang="en-GB" sz="1600" b="1" dirty="0">
                <a:latin typeface="Miso-Light"/>
                <a:ea typeface="Calibri" panose="020F0502020204030204" pitchFamily="34" charset="0"/>
                <a:cs typeface="Times New Roman" panose="02020603050405020304" pitchFamily="18" charset="0"/>
              </a:rPr>
              <a:t>Team or Department Objectives</a:t>
            </a:r>
          </a:p>
          <a:p>
            <a:r>
              <a:rPr lang="en-GB" sz="1600" dirty="0">
                <a:latin typeface="Miso-Light"/>
                <a:ea typeface="Calibri" panose="020F0502020204030204" pitchFamily="34" charset="0"/>
                <a:cs typeface="Times New Roman" panose="02020603050405020304" pitchFamily="18" charset="0"/>
              </a:rPr>
              <a:t>At the start of each year, the leadership team will outline the ‘Business Priorities’. </a:t>
            </a:r>
          </a:p>
          <a:p>
            <a:r>
              <a:rPr lang="en-GB" sz="1600" dirty="0">
                <a:latin typeface="Miso-Light"/>
                <a:ea typeface="Calibri" panose="020F0502020204030204" pitchFamily="34" charset="0"/>
                <a:cs typeface="Times New Roman" panose="02020603050405020304" pitchFamily="18" charset="0"/>
              </a:rPr>
              <a:t>Managers will review these ‘Business Priorities’ and create ‘Team Objectives’ that will help achieve the ‘Business Priorities’. </a:t>
            </a:r>
          </a:p>
          <a:p>
            <a:r>
              <a:rPr lang="en-GB" sz="1600" dirty="0">
                <a:latin typeface="Miso-Light"/>
                <a:ea typeface="Calibri" panose="020F0502020204030204" pitchFamily="34" charset="0"/>
                <a:cs typeface="Times New Roman" panose="02020603050405020304" pitchFamily="18" charset="0"/>
              </a:rPr>
              <a:t>In some teams, everyone in the team will be set the same objectives (as well as a few individual to them). As a Manager you can set ‘Group Objectives’ (See page 33)</a:t>
            </a:r>
          </a:p>
          <a:p>
            <a:endParaRPr lang="en-GB" sz="1600" dirty="0">
              <a:latin typeface="Miso-Light"/>
              <a:ea typeface="Calibri" panose="020F0502020204030204" pitchFamily="34" charset="0"/>
              <a:cs typeface="Times New Roman" panose="02020603050405020304" pitchFamily="18" charset="0"/>
            </a:endParaRPr>
          </a:p>
          <a:p>
            <a:r>
              <a:rPr lang="en-GB" sz="1600" b="1" dirty="0">
                <a:latin typeface="Miso-Light"/>
                <a:ea typeface="Calibri" panose="020F0502020204030204" pitchFamily="34" charset="0"/>
                <a:cs typeface="Times New Roman" panose="02020603050405020304" pitchFamily="18" charset="0"/>
              </a:rPr>
              <a:t>‘People Manager’ Objective</a:t>
            </a:r>
          </a:p>
          <a:p>
            <a:r>
              <a:rPr lang="en-GB" sz="1600" dirty="0">
                <a:latin typeface="Miso-Light"/>
                <a:ea typeface="Calibri" panose="020F0502020204030204" pitchFamily="34" charset="0"/>
                <a:cs typeface="Times New Roman" panose="02020603050405020304" pitchFamily="18" charset="0"/>
              </a:rPr>
              <a:t>People Managers will have a ‘pre-set’ objective regarding their management of the people in their team. (See page 32)</a:t>
            </a:r>
          </a:p>
          <a:p>
            <a:endParaRPr lang="en-GB" sz="1600" dirty="0">
              <a:latin typeface="Miso-Light"/>
              <a:ea typeface="Calibri" panose="020F0502020204030204" pitchFamily="34" charset="0"/>
              <a:cs typeface="Times New Roman" panose="02020603050405020304" pitchFamily="18" charset="0"/>
            </a:endParaRPr>
          </a:p>
          <a:p>
            <a:r>
              <a:rPr lang="en-GB" sz="1600" b="1" dirty="0">
                <a:latin typeface="Miso-Light"/>
                <a:ea typeface="Calibri" panose="020F0502020204030204" pitchFamily="34" charset="0"/>
                <a:cs typeface="Times New Roman" panose="02020603050405020304" pitchFamily="18" charset="0"/>
              </a:rPr>
              <a:t>Personal Development Objective</a:t>
            </a:r>
          </a:p>
          <a:p>
            <a:r>
              <a:rPr lang="en-GB" sz="1600" dirty="0">
                <a:effectLst/>
                <a:latin typeface="Miso-Light"/>
                <a:ea typeface="Calibri" panose="020F0502020204030204" pitchFamily="34" charset="0"/>
                <a:cs typeface="Times New Roman" panose="02020603050405020304" pitchFamily="18" charset="0"/>
              </a:rPr>
              <a:t>All staff will be set a personal development objectives (in both halves of the year). The manager will set this based on what the staff member needs to develop in, for the benefit of the department. In addition, an employee may choose to complete an additional objective based on their own personal aspirations.  </a:t>
            </a:r>
          </a:p>
        </p:txBody>
      </p:sp>
    </p:spTree>
    <p:custDataLst>
      <p:tags r:id="rId1"/>
    </p:custDataLst>
    <p:extLst>
      <p:ext uri="{BB962C8B-B14F-4D97-AF65-F5344CB8AC3E}">
        <p14:creationId xmlns:p14="http://schemas.microsoft.com/office/powerpoint/2010/main" val="18983683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Image result for manager giving objectives">
            <a:extLst>
              <a:ext uri="{FF2B5EF4-FFF2-40B4-BE49-F238E27FC236}">
                <a16:creationId xmlns:a16="http://schemas.microsoft.com/office/drawing/2014/main" id="{466C0C86-9DFA-43CB-B271-7BF8B0AF8128}"/>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25508" r="12256" b="-1"/>
          <a:stretch/>
        </p:blipFill>
        <p:spPr bwMode="auto">
          <a:xfrm>
            <a:off x="6089090" y="10"/>
            <a:ext cx="6394152" cy="6857990"/>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11" name="TextBox 10">
            <a:extLst>
              <a:ext uri="{FF2B5EF4-FFF2-40B4-BE49-F238E27FC236}">
                <a16:creationId xmlns:a16="http://schemas.microsoft.com/office/drawing/2014/main" id="{F58D79D2-FABE-4A3F-B4F0-08F13EFCD009}"/>
              </a:ext>
            </a:extLst>
          </p:cNvPr>
          <p:cNvSpPr txBox="1"/>
          <p:nvPr/>
        </p:nvSpPr>
        <p:spPr>
          <a:xfrm>
            <a:off x="349124" y="585380"/>
            <a:ext cx="7001702" cy="707886"/>
          </a:xfrm>
          <a:prstGeom prst="rect">
            <a:avLst/>
          </a:prstGeom>
          <a:noFill/>
        </p:spPr>
        <p:txBody>
          <a:bodyPr wrap="square" rtlCol="0">
            <a:spAutoFit/>
          </a:bodyPr>
          <a:lstStyle/>
          <a:p>
            <a:r>
              <a:rPr lang="en-GB" sz="4000" dirty="0">
                <a:latin typeface="Miso-Light"/>
                <a:ea typeface="Calibri" panose="020F0502020204030204" pitchFamily="34" charset="0"/>
                <a:cs typeface="Times New Roman" panose="02020603050405020304" pitchFamily="18" charset="0"/>
              </a:rPr>
              <a:t>‘People Manager’ Objective</a:t>
            </a:r>
          </a:p>
        </p:txBody>
      </p:sp>
      <p:sp>
        <p:nvSpPr>
          <p:cNvPr id="12" name="TextBox 11">
            <a:extLst>
              <a:ext uri="{FF2B5EF4-FFF2-40B4-BE49-F238E27FC236}">
                <a16:creationId xmlns:a16="http://schemas.microsoft.com/office/drawing/2014/main" id="{2B5FD625-9A09-4283-9610-91CBB3F6A6E7}"/>
              </a:ext>
            </a:extLst>
          </p:cNvPr>
          <p:cNvSpPr txBox="1"/>
          <p:nvPr/>
        </p:nvSpPr>
        <p:spPr>
          <a:xfrm>
            <a:off x="352097" y="1716545"/>
            <a:ext cx="5849920" cy="4801314"/>
          </a:xfrm>
          <a:prstGeom prst="rect">
            <a:avLst/>
          </a:prstGeom>
          <a:noFill/>
        </p:spPr>
        <p:txBody>
          <a:bodyPr wrap="square" rtlCol="0">
            <a:spAutoFit/>
          </a:bodyPr>
          <a:lstStyle/>
          <a:p>
            <a:r>
              <a:rPr lang="en-GB" dirty="0">
                <a:latin typeface="Miso-Light"/>
              </a:rPr>
              <a:t>All Managers will be expected to be up to date on the following:</a:t>
            </a:r>
          </a:p>
          <a:p>
            <a:pPr marL="285750" indent="-285750">
              <a:buFont typeface="Arial" panose="020B0604020202020204" pitchFamily="34" charset="0"/>
              <a:buChar char="•"/>
            </a:pPr>
            <a:endParaRPr lang="en-GB" dirty="0">
              <a:latin typeface="Miso-Light"/>
            </a:endParaRPr>
          </a:p>
          <a:p>
            <a:pPr marL="285750" indent="-285750">
              <a:buFont typeface="Arial" panose="020B0604020202020204" pitchFamily="34" charset="0"/>
              <a:buChar char="•"/>
            </a:pPr>
            <a:r>
              <a:rPr lang="en-GB" b="1" dirty="0">
                <a:latin typeface="Miso-Light"/>
              </a:rPr>
              <a:t>Performance Review process </a:t>
            </a:r>
            <a:r>
              <a:rPr lang="en-GB" dirty="0">
                <a:latin typeface="Miso-Light"/>
              </a:rPr>
              <a:t>– All staff have received 1-1s, objectives, mid year reviews and end of year reviews</a:t>
            </a:r>
          </a:p>
          <a:p>
            <a:endParaRPr lang="en-GB" dirty="0">
              <a:latin typeface="Miso-Light"/>
            </a:endParaRPr>
          </a:p>
          <a:p>
            <a:pPr marL="285750" indent="-285750">
              <a:buFont typeface="Arial" panose="020B0604020202020204" pitchFamily="34" charset="0"/>
              <a:buChar char="•"/>
            </a:pPr>
            <a:r>
              <a:rPr lang="en-GB" b="1" dirty="0">
                <a:latin typeface="Miso-Light"/>
              </a:rPr>
              <a:t>Health and Safety</a:t>
            </a:r>
            <a:r>
              <a:rPr lang="en-GB" dirty="0">
                <a:latin typeface="Miso-Light"/>
              </a:rPr>
              <a:t> – All staff are up to date with their health and safety &amp; the dept is ‘safe’ in terms of fire marshals and first aid. (and any other necessary)</a:t>
            </a:r>
          </a:p>
          <a:p>
            <a:endParaRPr lang="en-GB" dirty="0">
              <a:latin typeface="Miso-Light"/>
            </a:endParaRPr>
          </a:p>
          <a:p>
            <a:pPr marL="285750" indent="-285750">
              <a:buFont typeface="Arial" panose="020B0604020202020204" pitchFamily="34" charset="0"/>
              <a:buChar char="•"/>
            </a:pPr>
            <a:r>
              <a:rPr lang="en-GB" b="1" dirty="0">
                <a:latin typeface="Miso-Light"/>
              </a:rPr>
              <a:t>‘People’ processes </a:t>
            </a:r>
            <a:r>
              <a:rPr lang="en-GB" dirty="0">
                <a:latin typeface="Miso-Light"/>
              </a:rPr>
              <a:t>– Managers follow the correct processes for absence, resignations, requests for flexible working and all other ‘People’ discussions. </a:t>
            </a:r>
          </a:p>
          <a:p>
            <a:pPr marL="285750" indent="-285750">
              <a:buFont typeface="Arial" panose="020B0604020202020204" pitchFamily="34" charset="0"/>
              <a:buChar char="•"/>
            </a:pPr>
            <a:endParaRPr lang="en-GB" dirty="0">
              <a:latin typeface="Miso-Light"/>
            </a:endParaRPr>
          </a:p>
          <a:p>
            <a:pPr marL="285750" indent="-285750">
              <a:buFont typeface="Arial" panose="020B0604020202020204" pitchFamily="34" charset="0"/>
              <a:buChar char="•"/>
            </a:pPr>
            <a:r>
              <a:rPr lang="en-GB" b="1" dirty="0">
                <a:latin typeface="Miso-Light"/>
              </a:rPr>
              <a:t>Feedback and Development – </a:t>
            </a:r>
            <a:r>
              <a:rPr lang="en-GB" dirty="0">
                <a:latin typeface="Miso-Light"/>
              </a:rPr>
              <a:t>All staff are given feedback on their performance and conduct throughout the year and supported with their development. </a:t>
            </a:r>
          </a:p>
        </p:txBody>
      </p:sp>
    </p:spTree>
    <p:custDataLst>
      <p:tags r:id="rId1"/>
    </p:custDataLst>
    <p:extLst>
      <p:ext uri="{BB962C8B-B14F-4D97-AF65-F5344CB8AC3E}">
        <p14:creationId xmlns:p14="http://schemas.microsoft.com/office/powerpoint/2010/main" val="19040853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5310231-523D-4280-883A-F529D92CC6EB}"/>
              </a:ext>
            </a:extLst>
          </p:cNvPr>
          <p:cNvPicPr>
            <a:picLocks noChangeAspect="1"/>
          </p:cNvPicPr>
          <p:nvPr/>
        </p:nvPicPr>
        <p:blipFill rotWithShape="1">
          <a:blip r:embed="rId3"/>
          <a:srcRect r="22956"/>
          <a:stretch/>
        </p:blipFill>
        <p:spPr>
          <a:xfrm>
            <a:off x="4724463" y="0"/>
            <a:ext cx="7467537" cy="6858000"/>
          </a:xfrm>
          <a:prstGeom prst="rect">
            <a:avLst/>
          </a:prstGeom>
        </p:spPr>
      </p:pic>
      <p:pic>
        <p:nvPicPr>
          <p:cNvPr id="71" name="Picture 70">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11" name="TextBox 10">
            <a:extLst>
              <a:ext uri="{FF2B5EF4-FFF2-40B4-BE49-F238E27FC236}">
                <a16:creationId xmlns:a16="http://schemas.microsoft.com/office/drawing/2014/main" id="{F58D79D2-FABE-4A3F-B4F0-08F13EFCD009}"/>
              </a:ext>
            </a:extLst>
          </p:cNvPr>
          <p:cNvSpPr txBox="1"/>
          <p:nvPr/>
        </p:nvSpPr>
        <p:spPr>
          <a:xfrm>
            <a:off x="349124" y="585380"/>
            <a:ext cx="7001702" cy="707886"/>
          </a:xfrm>
          <a:prstGeom prst="rect">
            <a:avLst/>
          </a:prstGeom>
          <a:noFill/>
        </p:spPr>
        <p:txBody>
          <a:bodyPr wrap="square" rtlCol="0">
            <a:spAutoFit/>
          </a:bodyPr>
          <a:lstStyle/>
          <a:p>
            <a:r>
              <a:rPr lang="en-GB" sz="4000" dirty="0">
                <a:latin typeface="Miso-Light"/>
                <a:ea typeface="Calibri" panose="020F0502020204030204" pitchFamily="34" charset="0"/>
                <a:cs typeface="Times New Roman" panose="02020603050405020304" pitchFamily="18" charset="0"/>
              </a:rPr>
              <a:t>Setting Group Objectives </a:t>
            </a:r>
          </a:p>
        </p:txBody>
      </p:sp>
      <p:sp>
        <p:nvSpPr>
          <p:cNvPr id="12" name="TextBox 11">
            <a:extLst>
              <a:ext uri="{FF2B5EF4-FFF2-40B4-BE49-F238E27FC236}">
                <a16:creationId xmlns:a16="http://schemas.microsoft.com/office/drawing/2014/main" id="{2B5FD625-9A09-4283-9610-91CBB3F6A6E7}"/>
              </a:ext>
            </a:extLst>
          </p:cNvPr>
          <p:cNvSpPr txBox="1"/>
          <p:nvPr/>
        </p:nvSpPr>
        <p:spPr>
          <a:xfrm>
            <a:off x="349124" y="1680919"/>
            <a:ext cx="5490563" cy="4832092"/>
          </a:xfrm>
          <a:prstGeom prst="rect">
            <a:avLst/>
          </a:prstGeom>
          <a:noFill/>
        </p:spPr>
        <p:txBody>
          <a:bodyPr wrap="square" rtlCol="0">
            <a:spAutoFit/>
          </a:bodyPr>
          <a:lstStyle/>
          <a:p>
            <a:r>
              <a:rPr lang="en-US" dirty="0"/>
              <a:t>For Departmental Objectives, Managers will need to contact The People Team with the following:</a:t>
            </a:r>
          </a:p>
          <a:p>
            <a:endParaRPr lang="en-US" dirty="0"/>
          </a:p>
          <a:p>
            <a:pPr marL="742950" lvl="1" indent="-285750">
              <a:buFont typeface="Arial" panose="020B0604020202020204" pitchFamily="34" charset="0"/>
              <a:buChar char="•"/>
            </a:pPr>
            <a:r>
              <a:rPr lang="en-US" dirty="0"/>
              <a:t>What is the objective? </a:t>
            </a:r>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defRPr/>
            </a:pPr>
            <a:r>
              <a:rPr lang="en-US" dirty="0">
                <a:effectLst/>
              </a:rPr>
              <a:t>Who is this objective for?</a:t>
            </a:r>
            <a:endParaRPr lang="en-US" dirty="0"/>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dirty="0"/>
              <a:t>When does this need to be completed by?</a:t>
            </a:r>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GB" dirty="0"/>
              <a:t>How will you know if they have been successful and how successful they are?</a:t>
            </a:r>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GB" dirty="0"/>
              <a:t>What support will they require?</a:t>
            </a:r>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GB" dirty="0"/>
              <a:t>Are they any recommended </a:t>
            </a:r>
            <a:r>
              <a:rPr lang="en-US" dirty="0">
                <a:effectLst/>
              </a:rPr>
              <a:t>eLearnings that sit alongside this?</a:t>
            </a:r>
          </a:p>
          <a:p>
            <a:pPr marL="742950" lvl="1" indent="-285750">
              <a:buFont typeface="Arial" panose="020B0604020202020204" pitchFamily="34" charset="0"/>
              <a:buChar char="•"/>
            </a:pPr>
            <a:endParaRPr lang="en-US" sz="1400" dirty="0">
              <a:effectLst/>
            </a:endParaRPr>
          </a:p>
          <a:p>
            <a:pPr marL="742950" lvl="1" indent="-285750">
              <a:buFont typeface="Arial" panose="020B0604020202020204" pitchFamily="34" charset="0"/>
              <a:buChar char="•"/>
            </a:pPr>
            <a:r>
              <a:rPr lang="en-US" dirty="0">
                <a:effectLst/>
              </a:rPr>
              <a:t>Any attachments?</a:t>
            </a:r>
          </a:p>
        </p:txBody>
      </p:sp>
    </p:spTree>
    <p:custDataLst>
      <p:tags r:id="rId1"/>
    </p:custDataLst>
    <p:extLst>
      <p:ext uri="{BB962C8B-B14F-4D97-AF65-F5344CB8AC3E}">
        <p14:creationId xmlns:p14="http://schemas.microsoft.com/office/powerpoint/2010/main" val="24635043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4" descr="Image result for performance review">
            <a:extLst>
              <a:ext uri="{FF2B5EF4-FFF2-40B4-BE49-F238E27FC236}">
                <a16:creationId xmlns:a16="http://schemas.microsoft.com/office/drawing/2014/main" id="{C24B7949-1017-49E6-B2FE-D91036F12712}"/>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592" r="39466"/>
          <a:stretch/>
        </p:blipFill>
        <p:spPr bwMode="auto">
          <a:xfrm flipH="1">
            <a:off x="5797848" y="10"/>
            <a:ext cx="6394152" cy="685799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0" name="TextBox 19">
            <a:extLst>
              <a:ext uri="{FF2B5EF4-FFF2-40B4-BE49-F238E27FC236}">
                <a16:creationId xmlns:a16="http://schemas.microsoft.com/office/drawing/2014/main" id="{244FDDB6-7688-4625-9A79-B27B45E771AF}"/>
              </a:ext>
            </a:extLst>
          </p:cNvPr>
          <p:cNvSpPr txBox="1"/>
          <p:nvPr/>
        </p:nvSpPr>
        <p:spPr>
          <a:xfrm>
            <a:off x="804997" y="1852853"/>
            <a:ext cx="4992851" cy="4957010"/>
          </a:xfrm>
          <a:prstGeom prst="rect">
            <a:avLst/>
          </a:prstGeom>
        </p:spPr>
        <p:txBody>
          <a:bodyPr vert="horz" lIns="91440" tIns="45720" rIns="91440" bIns="45720" rtlCol="0" anchor="ctr">
            <a:normAutofit lnSpcReduction="10000"/>
          </a:bodyPr>
          <a:lstStyle/>
          <a:p>
            <a:pPr algn="l"/>
            <a:r>
              <a:rPr lang="en-GB" sz="1800" b="0" i="0" u="none" strike="noStrike" baseline="0" dirty="0">
                <a:latin typeface="Miso-Light"/>
              </a:rPr>
              <a:t>You’ve may well of heard of the </a:t>
            </a:r>
            <a:r>
              <a:rPr lang="en-GB" sz="1800" b="1" i="0" u="none" strike="noStrike" baseline="0" dirty="0">
                <a:solidFill>
                  <a:srgbClr val="FF0000"/>
                </a:solidFill>
                <a:latin typeface="Miso-Light"/>
              </a:rPr>
              <a:t>S.M.A.R.T.</a:t>
            </a:r>
            <a:r>
              <a:rPr lang="en-GB" sz="1800" b="0" i="0" u="none" strike="noStrike" baseline="0" dirty="0">
                <a:latin typeface="Miso-Light"/>
              </a:rPr>
              <a:t> approach to creating objectives. The </a:t>
            </a:r>
          </a:p>
          <a:p>
            <a:pPr algn="l"/>
            <a:endParaRPr lang="en-GB" sz="1800" b="0" i="0" u="none" strike="noStrike" baseline="0" dirty="0">
              <a:latin typeface="Miso-Light"/>
            </a:endParaRPr>
          </a:p>
          <a:p>
            <a:pPr algn="l"/>
            <a:r>
              <a:rPr lang="en-GB" sz="1800" b="0" i="0" u="none" strike="noStrike" baseline="0" dirty="0">
                <a:latin typeface="Miso-Light"/>
              </a:rPr>
              <a:t>Be </a:t>
            </a:r>
            <a:r>
              <a:rPr lang="en-GB" sz="1800" b="1" i="0" u="sng" strike="noStrike" baseline="0" dirty="0">
                <a:solidFill>
                  <a:srgbClr val="FF0000"/>
                </a:solidFill>
                <a:latin typeface="Miso-Light"/>
              </a:rPr>
              <a:t>S</a:t>
            </a:r>
            <a:r>
              <a:rPr lang="en-GB" sz="1800" b="0" i="0" u="none" strike="noStrike" baseline="0" dirty="0">
                <a:latin typeface="Miso-Light"/>
              </a:rPr>
              <a:t>pecific. What is it you want to be achieved? ‘Action verbs’ are a great way to kick  this off:</a:t>
            </a:r>
          </a:p>
          <a:p>
            <a:pPr algn="l"/>
            <a:r>
              <a:rPr lang="en-GB" sz="1800" b="0" i="0" u="none" strike="noStrike" baseline="0" dirty="0">
                <a:latin typeface="Miso-Light"/>
              </a:rPr>
              <a:t>‘create’ ‘improve’ or ‘deliver’ etc. then specify a specific area the objective will impact </a:t>
            </a:r>
            <a:r>
              <a:rPr lang="en-GB" sz="1800" b="0" i="0" u="none" strike="noStrike" baseline="0" dirty="0" err="1">
                <a:latin typeface="Miso-Light"/>
              </a:rPr>
              <a:t>Eg</a:t>
            </a:r>
            <a:r>
              <a:rPr lang="en-GB" sz="1800" b="0" i="0" u="none" strike="noStrike" baseline="0" dirty="0">
                <a:latin typeface="Miso-Light"/>
              </a:rPr>
              <a:t>: ‘Improve customer satisfaction’. </a:t>
            </a:r>
          </a:p>
          <a:p>
            <a:pPr algn="l"/>
            <a:endParaRPr lang="en-GB" dirty="0">
              <a:latin typeface="Miso-Light"/>
            </a:endParaRPr>
          </a:p>
          <a:p>
            <a:pPr algn="l"/>
            <a:r>
              <a:rPr lang="en-GB" sz="1800" b="0" i="0" u="none" strike="noStrike" baseline="0" dirty="0">
                <a:latin typeface="Miso-Light"/>
              </a:rPr>
              <a:t>Ensure </a:t>
            </a:r>
            <a:r>
              <a:rPr lang="en-GB" dirty="0">
                <a:latin typeface="Miso-Light"/>
              </a:rPr>
              <a:t>the objective is </a:t>
            </a:r>
            <a:r>
              <a:rPr lang="en-GB" b="1" u="sng" dirty="0">
                <a:solidFill>
                  <a:srgbClr val="FF0000"/>
                </a:solidFill>
                <a:latin typeface="Miso-Light"/>
              </a:rPr>
              <a:t>M</a:t>
            </a:r>
            <a:r>
              <a:rPr lang="en-GB" dirty="0">
                <a:latin typeface="Miso-Light"/>
              </a:rPr>
              <a:t>easurable. KPIs/ metrics are a great way to measure an outcome.</a:t>
            </a:r>
          </a:p>
          <a:p>
            <a:pPr algn="l"/>
            <a:endParaRPr lang="en-GB" dirty="0">
              <a:latin typeface="Miso-Light"/>
            </a:endParaRPr>
          </a:p>
          <a:p>
            <a:pPr algn="l"/>
            <a:r>
              <a:rPr lang="en-GB" dirty="0">
                <a:latin typeface="Miso-Light"/>
              </a:rPr>
              <a:t>What support or development will you need to ensure that this objective is </a:t>
            </a:r>
            <a:r>
              <a:rPr lang="en-GB" b="1" u="sng" dirty="0">
                <a:solidFill>
                  <a:srgbClr val="FF0000"/>
                </a:solidFill>
                <a:latin typeface="Miso-Light"/>
              </a:rPr>
              <a:t>A</a:t>
            </a:r>
            <a:r>
              <a:rPr lang="en-GB" dirty="0">
                <a:latin typeface="Miso-Light"/>
              </a:rPr>
              <a:t>chievable? </a:t>
            </a:r>
          </a:p>
          <a:p>
            <a:pPr algn="l"/>
            <a:endParaRPr lang="en-GB" dirty="0">
              <a:latin typeface="Miso-Light"/>
            </a:endParaRPr>
          </a:p>
          <a:p>
            <a:pPr algn="l"/>
            <a:r>
              <a:rPr lang="en-GB" dirty="0">
                <a:latin typeface="Miso-Light"/>
              </a:rPr>
              <a:t>All objectives should be</a:t>
            </a:r>
            <a:r>
              <a:rPr lang="en-GB" b="1" dirty="0">
                <a:solidFill>
                  <a:srgbClr val="FF0000"/>
                </a:solidFill>
                <a:latin typeface="Miso-Light"/>
              </a:rPr>
              <a:t> </a:t>
            </a:r>
            <a:r>
              <a:rPr lang="en-GB" b="1" u="sng" dirty="0">
                <a:solidFill>
                  <a:srgbClr val="FF0000"/>
                </a:solidFill>
                <a:latin typeface="Miso-Light"/>
              </a:rPr>
              <a:t>R</a:t>
            </a:r>
            <a:r>
              <a:rPr lang="en-GB" dirty="0">
                <a:latin typeface="Miso-Light"/>
              </a:rPr>
              <a:t>ealistic</a:t>
            </a:r>
          </a:p>
          <a:p>
            <a:pPr algn="l"/>
            <a:endParaRPr lang="en-GB" sz="1800" b="0" i="0" u="none" strike="noStrike" baseline="0" dirty="0">
              <a:latin typeface="Miso-Light"/>
            </a:endParaRPr>
          </a:p>
          <a:p>
            <a:pPr algn="l"/>
            <a:r>
              <a:rPr lang="en-GB" dirty="0">
                <a:latin typeface="Miso-Light"/>
              </a:rPr>
              <a:t>What </a:t>
            </a:r>
            <a:r>
              <a:rPr lang="en-GB" b="1" u="sng" dirty="0">
                <a:solidFill>
                  <a:srgbClr val="FF0000"/>
                </a:solidFill>
                <a:latin typeface="Miso-Light"/>
              </a:rPr>
              <a:t>T</a:t>
            </a:r>
            <a:r>
              <a:rPr lang="en-GB" dirty="0">
                <a:latin typeface="Miso-Light"/>
              </a:rPr>
              <a:t>imescales are involved? When is this due to be completed of reviewed?</a:t>
            </a:r>
            <a:endParaRPr lang="en-GB" sz="1800" b="0" i="0" u="none" strike="noStrike" baseline="0" dirty="0">
              <a:latin typeface="Miso-Light"/>
            </a:endParaRPr>
          </a:p>
        </p:txBody>
      </p:sp>
      <p:sp>
        <p:nvSpPr>
          <p:cNvPr id="30" name="TextBox 29">
            <a:extLst>
              <a:ext uri="{FF2B5EF4-FFF2-40B4-BE49-F238E27FC236}">
                <a16:creationId xmlns:a16="http://schemas.microsoft.com/office/drawing/2014/main" id="{C37899AC-76E4-4ED9-8991-3AF86B5C7A9D}"/>
              </a:ext>
            </a:extLst>
          </p:cNvPr>
          <p:cNvSpPr txBox="1"/>
          <p:nvPr/>
        </p:nvSpPr>
        <p:spPr>
          <a:xfrm>
            <a:off x="804997" y="714222"/>
            <a:ext cx="4706803" cy="1090493"/>
          </a:xfrm>
          <a:prstGeom prst="rect">
            <a:avLst/>
          </a:prstGeom>
        </p:spPr>
        <p:txBody>
          <a:bodyPr vert="horz" lIns="91440" tIns="45720" rIns="91440" bIns="45720" rtlCol="0" anchor="ctr">
            <a:normAutofit lnSpcReduction="10000"/>
          </a:bodyPr>
          <a:lstStyle/>
          <a:p>
            <a:pPr>
              <a:lnSpc>
                <a:spcPct val="90000"/>
              </a:lnSpc>
              <a:spcBef>
                <a:spcPct val="0"/>
              </a:spcBef>
              <a:spcAft>
                <a:spcPts val="600"/>
              </a:spcAft>
            </a:pPr>
            <a:r>
              <a:rPr lang="en-US" sz="4000" dirty="0">
                <a:solidFill>
                  <a:srgbClr val="000000"/>
                </a:solidFill>
                <a:latin typeface="Miso-Light"/>
                <a:ea typeface="+mj-ea"/>
                <a:cs typeface="+mj-cs"/>
              </a:rPr>
              <a:t>Creating Effective Objectives</a:t>
            </a:r>
          </a:p>
        </p:txBody>
      </p:sp>
    </p:spTree>
    <p:custDataLst>
      <p:tags r:id="rId1"/>
    </p:custDataLst>
    <p:extLst>
      <p:ext uri="{BB962C8B-B14F-4D97-AF65-F5344CB8AC3E}">
        <p14:creationId xmlns:p14="http://schemas.microsoft.com/office/powerpoint/2010/main" val="23828890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9965F6-A51A-493E-BAE4-8DB3B59E213E}"/>
              </a:ext>
            </a:extLst>
          </p:cNvPr>
          <p:cNvSpPr txBox="1"/>
          <p:nvPr/>
        </p:nvSpPr>
        <p:spPr>
          <a:xfrm>
            <a:off x="349125" y="585380"/>
            <a:ext cx="4306958" cy="707886"/>
          </a:xfrm>
          <a:prstGeom prst="rect">
            <a:avLst/>
          </a:prstGeom>
          <a:noFill/>
        </p:spPr>
        <p:txBody>
          <a:bodyPr wrap="square" rtlCol="0">
            <a:spAutoFit/>
          </a:bodyPr>
          <a:lstStyle/>
          <a:p>
            <a:r>
              <a:rPr lang="en-GB" sz="4000" dirty="0">
                <a:latin typeface="Miso-Light"/>
                <a:cs typeface="Arial" panose="020B0604020202020204" pitchFamily="34" charset="0"/>
              </a:rPr>
              <a:t>Glossary </a:t>
            </a:r>
          </a:p>
        </p:txBody>
      </p:sp>
      <p:sp>
        <p:nvSpPr>
          <p:cNvPr id="3" name="TextBox 2">
            <a:extLst>
              <a:ext uri="{FF2B5EF4-FFF2-40B4-BE49-F238E27FC236}">
                <a16:creationId xmlns:a16="http://schemas.microsoft.com/office/drawing/2014/main" id="{E5579CFB-1038-412B-87B7-17BDF89DEFA4}"/>
              </a:ext>
            </a:extLst>
          </p:cNvPr>
          <p:cNvSpPr txBox="1"/>
          <p:nvPr/>
        </p:nvSpPr>
        <p:spPr>
          <a:xfrm>
            <a:off x="352096" y="2025303"/>
            <a:ext cx="11487807" cy="4247317"/>
          </a:xfrm>
          <a:prstGeom prst="rect">
            <a:avLst/>
          </a:prstGeom>
          <a:noFill/>
        </p:spPr>
        <p:txBody>
          <a:bodyPr wrap="square" rtlCol="0">
            <a:spAutoFit/>
          </a:bodyPr>
          <a:lstStyle/>
          <a:p>
            <a:r>
              <a:rPr lang="en-GB" b="1" dirty="0">
                <a:latin typeface="Miso-Light"/>
              </a:rPr>
              <a:t>1-1: </a:t>
            </a:r>
            <a:r>
              <a:rPr lang="en-GB" dirty="0">
                <a:latin typeface="Miso-Light"/>
              </a:rPr>
              <a:t>Regular meetings that an individual and their Manager hold to update on progress, concerns, queries etc.</a:t>
            </a:r>
          </a:p>
          <a:p>
            <a:endParaRPr lang="en-GB" dirty="0">
              <a:latin typeface="Miso-Light"/>
            </a:endParaRPr>
          </a:p>
          <a:p>
            <a:r>
              <a:rPr lang="en-GB" b="1" dirty="0">
                <a:latin typeface="Miso-Light"/>
              </a:rPr>
              <a:t>Performance review: </a:t>
            </a:r>
            <a:r>
              <a:rPr lang="en-GB" dirty="0">
                <a:latin typeface="Miso-Light"/>
              </a:rPr>
              <a:t>The review of an individuals performance over a set period of time. </a:t>
            </a:r>
          </a:p>
          <a:p>
            <a:endParaRPr lang="en-GB" dirty="0">
              <a:latin typeface="Miso-Light"/>
            </a:endParaRPr>
          </a:p>
          <a:p>
            <a:r>
              <a:rPr lang="en-GB" b="1" dirty="0">
                <a:latin typeface="Miso-Light"/>
              </a:rPr>
              <a:t>Objectives: </a:t>
            </a:r>
            <a:r>
              <a:rPr lang="en-GB" dirty="0">
                <a:latin typeface="Miso-Light"/>
              </a:rPr>
              <a:t>Tasks that a Manager sets that build into the dept or company strategy. </a:t>
            </a:r>
          </a:p>
          <a:p>
            <a:endParaRPr lang="en-GB" dirty="0">
              <a:latin typeface="Miso-Light"/>
            </a:endParaRPr>
          </a:p>
          <a:p>
            <a:r>
              <a:rPr lang="en-GB" b="1" dirty="0">
                <a:latin typeface="Miso-Light"/>
              </a:rPr>
              <a:t>Development goals: </a:t>
            </a:r>
            <a:r>
              <a:rPr lang="en-GB" dirty="0">
                <a:latin typeface="Miso-Light"/>
              </a:rPr>
              <a:t>Personal development goals – things the individual wants to learn more about, and also business development goals - what the business needs you to learn more about. </a:t>
            </a:r>
          </a:p>
          <a:p>
            <a:endParaRPr lang="en-GB" dirty="0">
              <a:latin typeface="Miso-Light"/>
            </a:endParaRPr>
          </a:p>
          <a:p>
            <a:r>
              <a:rPr lang="en-GB" b="1" dirty="0">
                <a:latin typeface="Miso-Light"/>
              </a:rPr>
              <a:t>SMART: </a:t>
            </a:r>
            <a:r>
              <a:rPr lang="en-GB" dirty="0">
                <a:latin typeface="Miso-Light"/>
              </a:rPr>
              <a:t>Specific, Measurable, Achievable, Realistic, Time-bound: this is a way to set tangible objectives </a:t>
            </a:r>
          </a:p>
          <a:p>
            <a:endParaRPr lang="en-GB" dirty="0">
              <a:latin typeface="Miso-Light"/>
            </a:endParaRPr>
          </a:p>
          <a:p>
            <a:r>
              <a:rPr lang="en-GB" b="1" dirty="0">
                <a:latin typeface="Miso-Light"/>
              </a:rPr>
              <a:t>End of Year Review: </a:t>
            </a:r>
            <a:r>
              <a:rPr lang="en-GB" dirty="0">
                <a:latin typeface="Miso-Light"/>
              </a:rPr>
              <a:t>The Review that combines your Q1&amp;2 results with your Q3&amp;4 results to get your yearly performance rating. </a:t>
            </a:r>
          </a:p>
          <a:p>
            <a:endParaRPr lang="en-GB" dirty="0">
              <a:latin typeface="Miso-Light"/>
            </a:endParaRPr>
          </a:p>
          <a:p>
            <a:endParaRPr lang="en-GB" dirty="0">
              <a:latin typeface="Miso-Light"/>
            </a:endParaRPr>
          </a:p>
        </p:txBody>
      </p:sp>
    </p:spTree>
    <p:custDataLst>
      <p:tags r:id="rId1"/>
    </p:custDataLst>
    <p:extLst>
      <p:ext uri="{BB962C8B-B14F-4D97-AF65-F5344CB8AC3E}">
        <p14:creationId xmlns:p14="http://schemas.microsoft.com/office/powerpoint/2010/main" val="880457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CCAFB3E-E6E2-4587-A5FC-061F9AED9A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912600"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5975841F-9161-4650-BCE5-20FFE7E2961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49933" t="3964" b="3964"/>
          <a:stretch/>
        </p:blipFill>
        <p:spPr>
          <a:xfrm>
            <a:off x="575867" y="1"/>
            <a:ext cx="6629806" cy="6857999"/>
          </a:xfrm>
          <a:custGeom>
            <a:avLst/>
            <a:gdLst>
              <a:gd name="connsiteX0" fmla="*/ 0 w 7554138"/>
              <a:gd name="connsiteY0" fmla="*/ 0 h 6857999"/>
              <a:gd name="connsiteX1" fmla="*/ 7554138 w 7554138"/>
              <a:gd name="connsiteY1" fmla="*/ 0 h 6857999"/>
              <a:gd name="connsiteX2" fmla="*/ 7554138 w 7554138"/>
              <a:gd name="connsiteY2" fmla="*/ 6857999 h 6857999"/>
              <a:gd name="connsiteX3" fmla="*/ 0 w 7554138"/>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7554138" h="6857999">
                <a:moveTo>
                  <a:pt x="0" y="0"/>
                </a:moveTo>
                <a:lnTo>
                  <a:pt x="7554138" y="0"/>
                </a:lnTo>
                <a:lnTo>
                  <a:pt x="7554138" y="6857999"/>
                </a:lnTo>
                <a:lnTo>
                  <a:pt x="0" y="6857999"/>
                </a:lnTo>
                <a:close/>
              </a:path>
            </a:pathLst>
          </a:custGeom>
        </p:spPr>
      </p:pic>
      <p:sp>
        <p:nvSpPr>
          <p:cNvPr id="4" name="TextBox 3">
            <a:extLst>
              <a:ext uri="{FF2B5EF4-FFF2-40B4-BE49-F238E27FC236}">
                <a16:creationId xmlns:a16="http://schemas.microsoft.com/office/drawing/2014/main" id="{4C9965F6-A51A-493E-BAE4-8DB3B59E213E}"/>
              </a:ext>
            </a:extLst>
          </p:cNvPr>
          <p:cNvSpPr txBox="1"/>
          <p:nvPr/>
        </p:nvSpPr>
        <p:spPr>
          <a:xfrm>
            <a:off x="699607" y="2535742"/>
            <a:ext cx="3658053" cy="1786515"/>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100" kern="1200" dirty="0">
                <a:solidFill>
                  <a:srgbClr val="FFFFFF"/>
                </a:solidFill>
                <a:latin typeface="Miso-Light"/>
                <a:ea typeface="+mj-ea"/>
                <a:cs typeface="+mj-cs"/>
              </a:rPr>
              <a:t>Your Performance Review </a:t>
            </a:r>
          </a:p>
        </p:txBody>
      </p:sp>
      <p:sp>
        <p:nvSpPr>
          <p:cNvPr id="16" name="Rectangle 15">
            <a:extLst>
              <a:ext uri="{FF2B5EF4-FFF2-40B4-BE49-F238E27FC236}">
                <a16:creationId xmlns:a16="http://schemas.microsoft.com/office/drawing/2014/main" id="{640086A0-762B-44EE-AA70-A7268A72A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1262" y="0"/>
            <a:ext cx="590073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9E23B68-5B6B-4B41-AA00-622E7A463B50}"/>
              </a:ext>
            </a:extLst>
          </p:cNvPr>
          <p:cNvSpPr txBox="1"/>
          <p:nvPr/>
        </p:nvSpPr>
        <p:spPr>
          <a:xfrm>
            <a:off x="5956300" y="1059982"/>
            <a:ext cx="5690609" cy="5230634"/>
          </a:xfrm>
          <a:prstGeom prst="rect">
            <a:avLst/>
          </a:prstGeom>
        </p:spPr>
        <p:txBody>
          <a:bodyPr vert="horz" lIns="91440" tIns="45720" rIns="91440" bIns="45720" rtlCol="0" anchor="ctr">
            <a:normAutofit lnSpcReduction="10000"/>
          </a:bodyPr>
          <a:lstStyle/>
          <a:p>
            <a:pPr>
              <a:lnSpc>
                <a:spcPct val="90000"/>
              </a:lnSpc>
              <a:spcAft>
                <a:spcPts val="600"/>
              </a:spcAft>
            </a:pPr>
            <a:r>
              <a:rPr lang="en-US" dirty="0">
                <a:solidFill>
                  <a:srgbClr val="000000"/>
                </a:solidFill>
                <a:latin typeface="Miso-Light"/>
              </a:rPr>
              <a:t>Performance Reviews are the </a:t>
            </a:r>
            <a:r>
              <a:rPr lang="en-US" b="0" i="0" u="none" strike="noStrike" baseline="0" dirty="0">
                <a:solidFill>
                  <a:srgbClr val="000000"/>
                </a:solidFill>
                <a:latin typeface="Miso-Light"/>
              </a:rPr>
              <a:t>process we all use to set expectations, review our personal objectives and development plans, and to make sure we are focused on delivering our priorities. </a:t>
            </a:r>
          </a:p>
          <a:p>
            <a:pPr indent="-228600">
              <a:lnSpc>
                <a:spcPct val="90000"/>
              </a:lnSpc>
              <a:spcAft>
                <a:spcPts val="600"/>
              </a:spcAft>
              <a:buFont typeface="Arial" panose="020B0604020202020204" pitchFamily="34" charset="0"/>
              <a:buChar char="•"/>
            </a:pPr>
            <a:endParaRPr lang="en-US" dirty="0">
              <a:solidFill>
                <a:srgbClr val="000000"/>
              </a:solidFill>
              <a:latin typeface="Miso-Light"/>
            </a:endParaRPr>
          </a:p>
          <a:p>
            <a:pPr>
              <a:lnSpc>
                <a:spcPct val="90000"/>
              </a:lnSpc>
              <a:spcAft>
                <a:spcPts val="600"/>
              </a:spcAft>
            </a:pPr>
            <a:r>
              <a:rPr lang="en-US" b="0" i="0" u="none" strike="noStrike" baseline="0" dirty="0">
                <a:solidFill>
                  <a:srgbClr val="000000"/>
                </a:solidFill>
                <a:latin typeface="Miso-Light"/>
              </a:rPr>
              <a:t>We all benefit from knowing what’s expected of us. Having clear, ambitious objectives and honest conversations about our performance is at the heart of the Performance Review  process.</a:t>
            </a:r>
          </a:p>
          <a:p>
            <a:pPr indent="-228600">
              <a:lnSpc>
                <a:spcPct val="90000"/>
              </a:lnSpc>
              <a:spcAft>
                <a:spcPts val="600"/>
              </a:spcAft>
              <a:buFont typeface="Arial" panose="020B0604020202020204" pitchFamily="34" charset="0"/>
              <a:buChar char="•"/>
            </a:pPr>
            <a:endParaRPr lang="en-US" dirty="0">
              <a:solidFill>
                <a:srgbClr val="000000"/>
              </a:solidFill>
              <a:latin typeface="Miso-Light"/>
            </a:endParaRPr>
          </a:p>
          <a:p>
            <a:pPr>
              <a:lnSpc>
                <a:spcPct val="90000"/>
              </a:lnSpc>
              <a:spcAft>
                <a:spcPts val="600"/>
              </a:spcAft>
            </a:pPr>
            <a:r>
              <a:rPr lang="en-US" dirty="0">
                <a:solidFill>
                  <a:srgbClr val="000000"/>
                </a:solidFill>
                <a:latin typeface="Miso-Light"/>
              </a:rPr>
              <a:t>Performance reviews are made up of three areas that will be continually set, revised and reviewed:</a:t>
            </a:r>
          </a:p>
          <a:p>
            <a:pPr marL="285750" indent="-228600">
              <a:lnSpc>
                <a:spcPct val="90000"/>
              </a:lnSpc>
              <a:spcAft>
                <a:spcPts val="600"/>
              </a:spcAft>
              <a:buFont typeface="Arial" panose="020B0604020202020204" pitchFamily="34" charset="0"/>
              <a:buChar char="•"/>
            </a:pPr>
            <a:r>
              <a:rPr lang="en-US" dirty="0">
                <a:solidFill>
                  <a:srgbClr val="000000"/>
                </a:solidFill>
                <a:latin typeface="Miso-Light"/>
              </a:rPr>
              <a:t>Objectives</a:t>
            </a:r>
          </a:p>
          <a:p>
            <a:pPr marL="285750" indent="-228600">
              <a:lnSpc>
                <a:spcPct val="90000"/>
              </a:lnSpc>
              <a:spcAft>
                <a:spcPts val="600"/>
              </a:spcAft>
              <a:buFont typeface="Arial" panose="020B0604020202020204" pitchFamily="34" charset="0"/>
              <a:buChar char="•"/>
            </a:pPr>
            <a:r>
              <a:rPr lang="en-US" dirty="0">
                <a:solidFill>
                  <a:srgbClr val="000000"/>
                </a:solidFill>
                <a:latin typeface="Miso-Light"/>
              </a:rPr>
              <a:t>Development Goals</a:t>
            </a:r>
          </a:p>
          <a:p>
            <a:pPr marL="285750" indent="-228600">
              <a:lnSpc>
                <a:spcPct val="90000"/>
              </a:lnSpc>
              <a:spcAft>
                <a:spcPts val="600"/>
              </a:spcAft>
              <a:buFont typeface="Arial" panose="020B0604020202020204" pitchFamily="34" charset="0"/>
              <a:buChar char="•"/>
            </a:pPr>
            <a:r>
              <a:rPr lang="en-US" dirty="0">
                <a:solidFill>
                  <a:srgbClr val="000000"/>
                </a:solidFill>
                <a:latin typeface="Miso-Light"/>
              </a:rPr>
              <a:t>Performance rating </a:t>
            </a:r>
          </a:p>
          <a:p>
            <a:pPr indent="-228600">
              <a:lnSpc>
                <a:spcPct val="90000"/>
              </a:lnSpc>
              <a:spcAft>
                <a:spcPts val="600"/>
              </a:spcAft>
              <a:buFont typeface="Arial" panose="020B0604020202020204" pitchFamily="34" charset="0"/>
              <a:buChar char="•"/>
            </a:pPr>
            <a:endParaRPr lang="en-US" dirty="0">
              <a:solidFill>
                <a:srgbClr val="000000"/>
              </a:solidFill>
              <a:latin typeface="Miso-Light"/>
            </a:endParaRPr>
          </a:p>
          <a:p>
            <a:pPr>
              <a:lnSpc>
                <a:spcPct val="90000"/>
              </a:lnSpc>
              <a:spcAft>
                <a:spcPts val="600"/>
              </a:spcAft>
            </a:pPr>
            <a:r>
              <a:rPr lang="en-US" dirty="0">
                <a:solidFill>
                  <a:srgbClr val="000000"/>
                </a:solidFill>
                <a:latin typeface="Miso-Light"/>
              </a:rPr>
              <a:t>You will discuss these topic during the 1-1 meeting between yourself and your manager. </a:t>
            </a:r>
            <a:endParaRPr lang="en-US" sz="1700" dirty="0">
              <a:solidFill>
                <a:srgbClr val="000000"/>
              </a:solidFill>
            </a:endParaRPr>
          </a:p>
          <a:p>
            <a:pPr indent="-228600">
              <a:lnSpc>
                <a:spcPct val="90000"/>
              </a:lnSpc>
              <a:spcAft>
                <a:spcPts val="600"/>
              </a:spcAft>
              <a:buFont typeface="Arial" panose="020B0604020202020204" pitchFamily="34" charset="0"/>
              <a:buChar char="•"/>
            </a:pPr>
            <a:endParaRPr lang="en-US" sz="1700" dirty="0">
              <a:solidFill>
                <a:srgbClr val="000000"/>
              </a:solidFill>
            </a:endParaRPr>
          </a:p>
        </p:txBody>
      </p:sp>
    </p:spTree>
    <p:custDataLst>
      <p:tags r:id="rId1"/>
    </p:custDataLst>
    <p:extLst>
      <p:ext uri="{BB962C8B-B14F-4D97-AF65-F5344CB8AC3E}">
        <p14:creationId xmlns:p14="http://schemas.microsoft.com/office/powerpoint/2010/main" val="1878728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9965F6-A51A-493E-BAE4-8DB3B59E213E}"/>
              </a:ext>
            </a:extLst>
          </p:cNvPr>
          <p:cNvSpPr txBox="1"/>
          <p:nvPr/>
        </p:nvSpPr>
        <p:spPr>
          <a:xfrm>
            <a:off x="349124" y="585380"/>
            <a:ext cx="11979509" cy="707886"/>
          </a:xfrm>
          <a:prstGeom prst="rect">
            <a:avLst/>
          </a:prstGeom>
          <a:noFill/>
        </p:spPr>
        <p:txBody>
          <a:bodyPr wrap="square" rtlCol="0">
            <a:spAutoFit/>
          </a:bodyPr>
          <a:lstStyle/>
          <a:p>
            <a:r>
              <a:rPr lang="en-GB" sz="4000" dirty="0">
                <a:latin typeface="Miso-Light"/>
                <a:cs typeface="Arial" panose="020B0604020202020204" pitchFamily="34" charset="0"/>
              </a:rPr>
              <a:t>Why is the Performance Review Process Important? </a:t>
            </a:r>
          </a:p>
        </p:txBody>
      </p:sp>
      <p:sp>
        <p:nvSpPr>
          <p:cNvPr id="3" name="TextBox 2">
            <a:extLst>
              <a:ext uri="{FF2B5EF4-FFF2-40B4-BE49-F238E27FC236}">
                <a16:creationId xmlns:a16="http://schemas.microsoft.com/office/drawing/2014/main" id="{88DB60C2-FA7B-4EAF-835B-1AD499FEA6D3}"/>
              </a:ext>
            </a:extLst>
          </p:cNvPr>
          <p:cNvSpPr txBox="1"/>
          <p:nvPr/>
        </p:nvSpPr>
        <p:spPr>
          <a:xfrm>
            <a:off x="462455" y="1671679"/>
            <a:ext cx="11487807" cy="5078313"/>
          </a:xfrm>
          <a:prstGeom prst="rect">
            <a:avLst/>
          </a:prstGeom>
          <a:noFill/>
        </p:spPr>
        <p:txBody>
          <a:bodyPr wrap="square" rtlCol="0">
            <a:spAutoFit/>
          </a:bodyPr>
          <a:lstStyle/>
          <a:p>
            <a:r>
              <a:rPr lang="en-GB" b="1" dirty="0">
                <a:latin typeface="Miso-Light"/>
              </a:rPr>
              <a:t>For an individual </a:t>
            </a:r>
          </a:p>
          <a:p>
            <a:pPr marL="285750" indent="-285750" algn="l">
              <a:buFont typeface="Arial" panose="020B0604020202020204" pitchFamily="34" charset="0"/>
              <a:buChar char="•"/>
            </a:pPr>
            <a:r>
              <a:rPr lang="en-GB" sz="1800" b="0" i="0" u="none" strike="noStrike" baseline="0" dirty="0">
                <a:latin typeface="Miso-Light"/>
              </a:rPr>
              <a:t>A clear understanding of what’s expected of you and how this supports wider business priorities.</a:t>
            </a:r>
          </a:p>
          <a:p>
            <a:pPr marL="285750" indent="-285750" algn="l">
              <a:buFont typeface="Arial" panose="020B0604020202020204" pitchFamily="34" charset="0"/>
              <a:buChar char="•"/>
            </a:pPr>
            <a:r>
              <a:rPr lang="en-GB" sz="1800" b="0" i="0" u="none" strike="noStrike" baseline="0" dirty="0">
                <a:latin typeface="Miso-Light"/>
              </a:rPr>
              <a:t>Regular conversations with your manager – to ask for support and advice, and receive feedback.</a:t>
            </a:r>
          </a:p>
          <a:p>
            <a:pPr marL="285750" indent="-285750" algn="l">
              <a:buFont typeface="Arial" panose="020B0604020202020204" pitchFamily="34" charset="0"/>
              <a:buChar char="•"/>
            </a:pPr>
            <a:r>
              <a:rPr lang="en-GB" sz="1800" b="0" i="0" u="none" strike="noStrike" baseline="0" dirty="0">
                <a:latin typeface="Miso-Light"/>
              </a:rPr>
              <a:t>Opportunities for you to outline your development and ambitions.</a:t>
            </a:r>
          </a:p>
          <a:p>
            <a:pPr marL="285750" indent="-285750" algn="l">
              <a:buFont typeface="Arial" panose="020B0604020202020204" pitchFamily="34" charset="0"/>
              <a:buChar char="•"/>
            </a:pPr>
            <a:r>
              <a:rPr lang="en-GB" sz="1800" b="0" i="0" u="none" strike="noStrike" baseline="0" dirty="0">
                <a:latin typeface="Miso-Light"/>
              </a:rPr>
              <a:t>Recognition for the work you’ve delivered.</a:t>
            </a:r>
          </a:p>
          <a:p>
            <a:endParaRPr lang="en-GB" dirty="0">
              <a:latin typeface="Miso-Light"/>
            </a:endParaRPr>
          </a:p>
          <a:p>
            <a:r>
              <a:rPr lang="en-GB" b="1" dirty="0">
                <a:latin typeface="Miso-Light"/>
              </a:rPr>
              <a:t>For a Line Manager</a:t>
            </a:r>
          </a:p>
          <a:p>
            <a:pPr marL="285750" indent="-285750" algn="l">
              <a:buFont typeface="Arial" panose="020B0604020202020204" pitchFamily="34" charset="0"/>
              <a:buChar char="•"/>
            </a:pPr>
            <a:r>
              <a:rPr lang="en-GB" sz="1800" b="0" i="0" u="none" strike="noStrike" baseline="0" dirty="0">
                <a:latin typeface="Miso-Light"/>
              </a:rPr>
              <a:t>Clear objectives, with measurements, to deliver performance and continuous improvement.</a:t>
            </a:r>
          </a:p>
          <a:p>
            <a:pPr marL="285750" indent="-285750" algn="l">
              <a:buFont typeface="Arial" panose="020B0604020202020204" pitchFamily="34" charset="0"/>
              <a:buChar char="•"/>
            </a:pPr>
            <a:r>
              <a:rPr lang="en-GB" sz="1800" b="0" i="0" u="none" strike="noStrike" baseline="0" dirty="0">
                <a:latin typeface="Miso-Light"/>
              </a:rPr>
              <a:t>Knowing what progress is being made and where there are any issues.</a:t>
            </a:r>
          </a:p>
          <a:p>
            <a:pPr marL="285750" indent="-285750" algn="l">
              <a:buFont typeface="Arial" panose="020B0604020202020204" pitchFamily="34" charset="0"/>
              <a:buChar char="•"/>
            </a:pPr>
            <a:r>
              <a:rPr lang="en-GB" sz="1800" b="0" i="0" u="none" strike="noStrike" baseline="0" dirty="0">
                <a:latin typeface="Miso-Light"/>
              </a:rPr>
              <a:t>Keeping the team focused throughout the year and updated with changes.</a:t>
            </a:r>
          </a:p>
          <a:p>
            <a:pPr marL="285750" indent="-285750" algn="l">
              <a:buFont typeface="Arial" panose="020B0604020202020204" pitchFamily="34" charset="0"/>
              <a:buChar char="•"/>
            </a:pPr>
            <a:r>
              <a:rPr lang="en-GB" sz="1800" b="0" i="0" u="none" strike="noStrike" baseline="0" dirty="0">
                <a:latin typeface="Miso-Light"/>
              </a:rPr>
              <a:t>Knowing the team – and supporting their development and ambitions.</a:t>
            </a:r>
          </a:p>
          <a:p>
            <a:pPr marL="285750" indent="-285750" algn="l">
              <a:buFont typeface="Arial" panose="020B0604020202020204" pitchFamily="34" charset="0"/>
              <a:buChar char="•"/>
            </a:pPr>
            <a:r>
              <a:rPr lang="en-GB" sz="1800" b="0" i="0" u="none" strike="noStrike" baseline="0" dirty="0">
                <a:latin typeface="Miso-Light"/>
              </a:rPr>
              <a:t>Help manage poor performance.</a:t>
            </a:r>
            <a:endParaRPr lang="en-GB" b="1" dirty="0">
              <a:latin typeface="Miso-Light"/>
            </a:endParaRPr>
          </a:p>
          <a:p>
            <a:endParaRPr lang="en-GB" dirty="0">
              <a:latin typeface="Miso-Light"/>
            </a:endParaRPr>
          </a:p>
          <a:p>
            <a:r>
              <a:rPr lang="en-GB" b="1" dirty="0">
                <a:latin typeface="Miso-Light"/>
              </a:rPr>
              <a:t>For O&amp;CC</a:t>
            </a:r>
          </a:p>
          <a:p>
            <a:pPr marL="285750" indent="-285750" algn="l">
              <a:buFont typeface="Arial" panose="020B0604020202020204" pitchFamily="34" charset="0"/>
              <a:buChar char="•"/>
            </a:pPr>
            <a:r>
              <a:rPr lang="en-GB" sz="1800" b="0" i="0" u="none" strike="noStrike" baseline="0" dirty="0">
                <a:latin typeface="FSAlbert"/>
              </a:rPr>
              <a:t>Employees with clear objectives all add up to deliver effective company performance.</a:t>
            </a:r>
          </a:p>
          <a:p>
            <a:pPr marL="285750" indent="-285750" algn="l">
              <a:buFont typeface="Arial" panose="020B0604020202020204" pitchFamily="34" charset="0"/>
              <a:buChar char="•"/>
            </a:pPr>
            <a:r>
              <a:rPr lang="en-GB" sz="1800" b="0" i="0" u="none" strike="noStrike" baseline="0" dirty="0">
                <a:latin typeface="FSAlbert"/>
              </a:rPr>
              <a:t>Engaged employees who know what’s expected </a:t>
            </a:r>
          </a:p>
          <a:p>
            <a:pPr marL="285750" indent="-285750" algn="l">
              <a:buFont typeface="Arial" panose="020B0604020202020204" pitchFamily="34" charset="0"/>
              <a:buChar char="•"/>
            </a:pPr>
            <a:r>
              <a:rPr lang="en-GB" dirty="0">
                <a:latin typeface="FSAlbert"/>
              </a:rPr>
              <a:t>Employees have received </a:t>
            </a:r>
            <a:r>
              <a:rPr lang="en-GB" sz="1800" b="0" i="0" u="none" strike="noStrike" baseline="0" dirty="0">
                <a:latin typeface="FSAlbert"/>
              </a:rPr>
              <a:t>the required development allowing them </a:t>
            </a:r>
            <a:r>
              <a:rPr lang="en-GB" dirty="0">
                <a:latin typeface="FSAlbert"/>
              </a:rPr>
              <a:t>to </a:t>
            </a:r>
            <a:r>
              <a:rPr lang="en-GB" sz="1800" b="0" i="0" u="none" strike="noStrike" baseline="0" dirty="0">
                <a:latin typeface="FSAlbert"/>
              </a:rPr>
              <a:t>deliver in their roles as well as to progress.</a:t>
            </a:r>
          </a:p>
          <a:p>
            <a:pPr marL="285750" indent="-285750" algn="l">
              <a:buFont typeface="Arial" panose="020B0604020202020204" pitchFamily="34" charset="0"/>
              <a:buChar char="•"/>
            </a:pPr>
            <a:r>
              <a:rPr lang="en-GB" dirty="0">
                <a:latin typeface="FSAlbert"/>
              </a:rPr>
              <a:t>Ensures</a:t>
            </a:r>
            <a:r>
              <a:rPr lang="en-GB" sz="1800" b="0" i="0" u="none" strike="noStrike" baseline="0" dirty="0">
                <a:latin typeface="FSAlbert"/>
              </a:rPr>
              <a:t> consistent and relevant way of rating employees’ performance.</a:t>
            </a:r>
            <a:endParaRPr lang="en-GB" b="1" dirty="0">
              <a:latin typeface="Miso-Light"/>
            </a:endParaRPr>
          </a:p>
        </p:txBody>
      </p:sp>
    </p:spTree>
    <p:custDataLst>
      <p:tags r:id="rId1"/>
    </p:custDataLst>
    <p:extLst>
      <p:ext uri="{BB962C8B-B14F-4D97-AF65-F5344CB8AC3E}">
        <p14:creationId xmlns:p14="http://schemas.microsoft.com/office/powerpoint/2010/main" val="2389129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2" descr="Image result for employee and manager conversation">
            <a:extLst>
              <a:ext uri="{FF2B5EF4-FFF2-40B4-BE49-F238E27FC236}">
                <a16:creationId xmlns:a16="http://schemas.microsoft.com/office/drawing/2014/main" id="{D0A99021-E310-45E1-B964-78A94D7661C3}"/>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9316" r="44065"/>
          <a:stretch/>
        </p:blipFill>
        <p:spPr bwMode="auto">
          <a:xfrm flipH="1">
            <a:off x="5797543" y="10"/>
            <a:ext cx="6394152" cy="68579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7" name="TextBox 6">
            <a:extLst>
              <a:ext uri="{FF2B5EF4-FFF2-40B4-BE49-F238E27FC236}">
                <a16:creationId xmlns:a16="http://schemas.microsoft.com/office/drawing/2014/main" id="{B4EE49CA-1DAC-4E22-9524-E58F7CD694AD}"/>
              </a:ext>
            </a:extLst>
          </p:cNvPr>
          <p:cNvSpPr txBox="1"/>
          <p:nvPr/>
        </p:nvSpPr>
        <p:spPr>
          <a:xfrm>
            <a:off x="349125" y="585380"/>
            <a:ext cx="4306958" cy="707886"/>
          </a:xfrm>
          <a:prstGeom prst="rect">
            <a:avLst/>
          </a:prstGeom>
          <a:noFill/>
        </p:spPr>
        <p:txBody>
          <a:bodyPr wrap="square" rtlCol="0">
            <a:spAutoFit/>
          </a:bodyPr>
          <a:lstStyle/>
          <a:p>
            <a:r>
              <a:rPr lang="en-GB" sz="4000" dirty="0">
                <a:latin typeface="Miso-Light"/>
                <a:cs typeface="Arial" panose="020B0604020202020204" pitchFamily="34" charset="0"/>
              </a:rPr>
              <a:t>What to expect</a:t>
            </a:r>
          </a:p>
        </p:txBody>
      </p:sp>
      <p:sp>
        <p:nvSpPr>
          <p:cNvPr id="8" name="TextBox 7">
            <a:extLst>
              <a:ext uri="{FF2B5EF4-FFF2-40B4-BE49-F238E27FC236}">
                <a16:creationId xmlns:a16="http://schemas.microsoft.com/office/drawing/2014/main" id="{C999D917-0373-4106-9534-71D764D07DEC}"/>
              </a:ext>
            </a:extLst>
          </p:cNvPr>
          <p:cNvSpPr txBox="1"/>
          <p:nvPr/>
        </p:nvSpPr>
        <p:spPr>
          <a:xfrm>
            <a:off x="433208" y="1536476"/>
            <a:ext cx="5633545" cy="5078313"/>
          </a:xfrm>
          <a:prstGeom prst="rect">
            <a:avLst/>
          </a:prstGeom>
          <a:noFill/>
        </p:spPr>
        <p:txBody>
          <a:bodyPr wrap="square" rtlCol="0">
            <a:spAutoFit/>
          </a:bodyPr>
          <a:lstStyle/>
          <a:p>
            <a:endParaRPr lang="en-GB" b="1" dirty="0">
              <a:latin typeface="Miso-Light"/>
            </a:endParaRPr>
          </a:p>
          <a:p>
            <a:pPr marL="285750" indent="-285750" algn="l">
              <a:buFont typeface="Arial" panose="020B0604020202020204" pitchFamily="34" charset="0"/>
              <a:buChar char="•"/>
            </a:pPr>
            <a:r>
              <a:rPr lang="en-GB" sz="1800" b="0" i="0" u="none" strike="noStrike" baseline="0" dirty="0">
                <a:latin typeface="Miso-Light"/>
              </a:rPr>
              <a:t>Annual launch of business and team priorities at the start of each year.</a:t>
            </a:r>
          </a:p>
          <a:p>
            <a:pPr marL="285750" indent="-285750" algn="l">
              <a:buFont typeface="Arial" panose="020B0604020202020204" pitchFamily="34" charset="0"/>
              <a:buChar char="•"/>
            </a:pPr>
            <a:r>
              <a:rPr lang="en-GB" dirty="0">
                <a:latin typeface="Miso-Light"/>
              </a:rPr>
              <a:t>C</a:t>
            </a:r>
            <a:r>
              <a:rPr lang="en-GB" sz="1800" b="0" i="0" u="none" strike="noStrike" baseline="0" dirty="0">
                <a:latin typeface="Miso-Light"/>
              </a:rPr>
              <a:t>lear objectives that make it really clear what’s expected of you.</a:t>
            </a:r>
          </a:p>
          <a:p>
            <a:pPr marL="285750" indent="-285750" algn="l">
              <a:buFont typeface="Arial" panose="020B0604020202020204" pitchFamily="34" charset="0"/>
              <a:buChar char="•"/>
            </a:pPr>
            <a:r>
              <a:rPr lang="en-GB" sz="1800" b="0" i="0" u="none" strike="noStrike" baseline="0" dirty="0">
                <a:latin typeface="Miso-Light"/>
              </a:rPr>
              <a:t>Two formal reviews each year, which will combine for your full year ‘performance outcome’</a:t>
            </a:r>
          </a:p>
          <a:p>
            <a:pPr marL="285750" indent="-285750" algn="l">
              <a:buFont typeface="Arial" panose="020B0604020202020204" pitchFamily="34" charset="0"/>
              <a:buChar char="•"/>
            </a:pPr>
            <a:r>
              <a:rPr lang="en-GB" sz="1800" b="0" i="0" u="none" strike="noStrike" baseline="0" dirty="0">
                <a:latin typeface="Miso-Light"/>
              </a:rPr>
              <a:t>Regular conversations about how you are progressing. (1-1s)</a:t>
            </a:r>
          </a:p>
          <a:p>
            <a:pPr marL="285750" indent="-285750" algn="l">
              <a:buFont typeface="Arial" panose="020B0604020202020204" pitchFamily="34" charset="0"/>
              <a:buChar char="•"/>
            </a:pPr>
            <a:r>
              <a:rPr lang="en-GB" sz="1800" b="0" i="0" u="none" strike="noStrike" baseline="0" dirty="0">
                <a:latin typeface="Miso-Light"/>
              </a:rPr>
              <a:t>Helpful and regular feedback that celebrates success and encourages continual improvement.</a:t>
            </a:r>
          </a:p>
          <a:p>
            <a:pPr marL="285750" indent="-285750" algn="l">
              <a:buFont typeface="Arial" panose="020B0604020202020204" pitchFamily="34" charset="0"/>
              <a:buChar char="•"/>
            </a:pPr>
            <a:r>
              <a:rPr lang="en-GB" sz="1800" b="0" i="0" u="none" strike="noStrike" baseline="0" dirty="0">
                <a:latin typeface="Miso-Light"/>
              </a:rPr>
              <a:t>Opportunities for you to discuss your development and ambitions.</a:t>
            </a:r>
          </a:p>
          <a:p>
            <a:pPr marL="285750" indent="-285750" algn="l">
              <a:buFont typeface="Arial" panose="020B0604020202020204" pitchFamily="34" charset="0"/>
              <a:buChar char="•"/>
            </a:pPr>
            <a:r>
              <a:rPr lang="en-GB" sz="1800" b="0" i="0" u="none" strike="noStrike" baseline="0" dirty="0">
                <a:latin typeface="Miso-Light"/>
              </a:rPr>
              <a:t>To be treated fairly and respectfully.</a:t>
            </a:r>
          </a:p>
          <a:p>
            <a:pPr marL="285750" indent="-285750" algn="l">
              <a:buFont typeface="Arial" panose="020B0604020202020204" pitchFamily="34" charset="0"/>
              <a:buChar char="•"/>
            </a:pPr>
            <a:r>
              <a:rPr lang="en-GB" sz="1800" b="0" i="0" u="none" strike="noStrike" baseline="0" dirty="0">
                <a:latin typeface="Miso-Light"/>
              </a:rPr>
              <a:t>To play your role in the process – by preparing for conversations with your manager and being honest about performance, issues, concerns and your development.</a:t>
            </a:r>
            <a:endParaRPr lang="en-GB" sz="1800" b="1" i="0" u="none" strike="noStrike" baseline="0" dirty="0">
              <a:latin typeface="Miso-Light"/>
            </a:endParaRPr>
          </a:p>
        </p:txBody>
      </p:sp>
      <p:sp>
        <p:nvSpPr>
          <p:cNvPr id="2" name="Rectangle 1">
            <a:extLst>
              <a:ext uri="{FF2B5EF4-FFF2-40B4-BE49-F238E27FC236}">
                <a16:creationId xmlns:a16="http://schemas.microsoft.com/office/drawing/2014/main" id="{BB2E43E5-BAD4-44D7-ABFC-149CBB1E2488}"/>
              </a:ext>
            </a:extLst>
          </p:cNvPr>
          <p:cNvSpPr/>
          <p:nvPr/>
        </p:nvSpPr>
        <p:spPr>
          <a:xfrm>
            <a:off x="5907505" y="2695074"/>
            <a:ext cx="188495" cy="926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1349741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Two people looking at a computer screen&#10;&#10;Description automatically generated with medium confidence">
            <a:extLst>
              <a:ext uri="{FF2B5EF4-FFF2-40B4-BE49-F238E27FC236}">
                <a16:creationId xmlns:a16="http://schemas.microsoft.com/office/drawing/2014/main" id="{4D0D0324-FFEB-4ACA-9A43-6B616B6BDB51}"/>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4861" r="5194"/>
          <a:stretch/>
        </p:blipFill>
        <p:spPr>
          <a:xfrm>
            <a:off x="6146973" y="10"/>
            <a:ext cx="6045027" cy="6857990"/>
          </a:xfrm>
          <a:prstGeom prst="rect">
            <a:avLst/>
          </a:prstGeom>
        </p:spPr>
      </p:pic>
      <p:pic>
        <p:nvPicPr>
          <p:cNvPr id="10" name="Picture 9">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7" name="TextBox 6">
            <a:extLst>
              <a:ext uri="{FF2B5EF4-FFF2-40B4-BE49-F238E27FC236}">
                <a16:creationId xmlns:a16="http://schemas.microsoft.com/office/drawing/2014/main" id="{A58A099C-A93E-4C35-B75D-5BF88F94CEBC}"/>
              </a:ext>
            </a:extLst>
          </p:cNvPr>
          <p:cNvSpPr txBox="1"/>
          <p:nvPr/>
        </p:nvSpPr>
        <p:spPr>
          <a:xfrm>
            <a:off x="349125" y="585380"/>
            <a:ext cx="4306958" cy="707886"/>
          </a:xfrm>
          <a:prstGeom prst="rect">
            <a:avLst/>
          </a:prstGeom>
          <a:noFill/>
        </p:spPr>
        <p:txBody>
          <a:bodyPr wrap="square" rtlCol="0">
            <a:spAutoFit/>
          </a:bodyPr>
          <a:lstStyle/>
          <a:p>
            <a:r>
              <a:rPr lang="en-GB" sz="4000" dirty="0">
                <a:latin typeface="Miso-Light"/>
                <a:cs typeface="Arial" panose="020B0604020202020204" pitchFamily="34" charset="0"/>
              </a:rPr>
              <a:t>Who does what?</a:t>
            </a:r>
          </a:p>
        </p:txBody>
      </p:sp>
      <p:sp>
        <p:nvSpPr>
          <p:cNvPr id="8" name="TextBox 7">
            <a:extLst>
              <a:ext uri="{FF2B5EF4-FFF2-40B4-BE49-F238E27FC236}">
                <a16:creationId xmlns:a16="http://schemas.microsoft.com/office/drawing/2014/main" id="{1E9BA3A1-1E60-403D-B322-93D790064A88}"/>
              </a:ext>
            </a:extLst>
          </p:cNvPr>
          <p:cNvSpPr txBox="1"/>
          <p:nvPr/>
        </p:nvSpPr>
        <p:spPr>
          <a:xfrm>
            <a:off x="462457" y="1671679"/>
            <a:ext cx="5475206" cy="5078313"/>
          </a:xfrm>
          <a:prstGeom prst="rect">
            <a:avLst/>
          </a:prstGeom>
          <a:noFill/>
        </p:spPr>
        <p:txBody>
          <a:bodyPr wrap="square" rtlCol="0">
            <a:spAutoFit/>
          </a:bodyPr>
          <a:lstStyle/>
          <a:p>
            <a:r>
              <a:rPr lang="en-GB" b="1" dirty="0">
                <a:latin typeface="Miso-Light"/>
              </a:rPr>
              <a:t>The Line Manager</a:t>
            </a:r>
          </a:p>
          <a:p>
            <a:pPr marL="285750" indent="-285750">
              <a:buFont typeface="Arial" panose="020B0604020202020204" pitchFamily="34" charset="0"/>
              <a:buChar char="•"/>
            </a:pPr>
            <a:r>
              <a:rPr lang="en-GB" dirty="0">
                <a:latin typeface="Miso-Light"/>
              </a:rPr>
              <a:t>Discusses the business and team’s priorities – helping individuals understand their own performance objectives and how they fit into the bigger picture.</a:t>
            </a:r>
          </a:p>
          <a:p>
            <a:pPr marL="285750" indent="-285750" algn="l">
              <a:buFont typeface="Arial" panose="020B0604020202020204" pitchFamily="34" charset="0"/>
              <a:buChar char="•"/>
            </a:pPr>
            <a:r>
              <a:rPr lang="en-GB" sz="1800" b="0" i="0" u="none" strike="noStrike" baseline="0" dirty="0">
                <a:latin typeface="Miso-Light"/>
              </a:rPr>
              <a:t>Create clear SMART objectives that tie to the Business Objectives and Team Objectives </a:t>
            </a:r>
          </a:p>
          <a:p>
            <a:pPr marL="285750" indent="-285750">
              <a:buFont typeface="Arial" panose="020B0604020202020204" pitchFamily="34" charset="0"/>
              <a:buChar char="•"/>
            </a:pPr>
            <a:r>
              <a:rPr lang="en-GB" dirty="0">
                <a:latin typeface="Miso-Light"/>
              </a:rPr>
              <a:t>Provides individuals with job-specific objectives and their </a:t>
            </a:r>
            <a:r>
              <a:rPr lang="en-GB" sz="1800" b="0" i="0" u="none" strike="noStrike" baseline="0" dirty="0">
                <a:latin typeface="Miso-Light"/>
              </a:rPr>
              <a:t>development goals</a:t>
            </a:r>
          </a:p>
          <a:p>
            <a:pPr marL="285750" indent="-285750">
              <a:buFont typeface="Arial" panose="020B0604020202020204" pitchFamily="34" charset="0"/>
              <a:buChar char="•"/>
            </a:pPr>
            <a:r>
              <a:rPr lang="en-GB" dirty="0">
                <a:latin typeface="Miso-Light"/>
              </a:rPr>
              <a:t>Prepares for 1-1s and reviews.</a:t>
            </a:r>
            <a:endParaRPr lang="en-GB" sz="1800" b="0" i="0" u="none" strike="noStrike" baseline="0" dirty="0">
              <a:latin typeface="Miso-Light"/>
            </a:endParaRPr>
          </a:p>
          <a:p>
            <a:pPr marL="285750" indent="-285750" algn="l">
              <a:buFont typeface="Arial" panose="020B0604020202020204" pitchFamily="34" charset="0"/>
              <a:buChar char="•"/>
            </a:pPr>
            <a:r>
              <a:rPr lang="en-GB" sz="1800" b="0" i="0" u="none" strike="noStrike" baseline="0" dirty="0">
                <a:latin typeface="Miso-Light"/>
              </a:rPr>
              <a:t>Regularly discusses an individuals progress with them.</a:t>
            </a:r>
          </a:p>
          <a:p>
            <a:pPr marL="285750" indent="-285750" algn="l">
              <a:buFont typeface="Arial" panose="020B0604020202020204" pitchFamily="34" charset="0"/>
              <a:buChar char="•"/>
            </a:pPr>
            <a:r>
              <a:rPr lang="en-GB" sz="1800" b="0" i="0" u="none" strike="noStrike" baseline="0" dirty="0">
                <a:latin typeface="Miso-Light"/>
              </a:rPr>
              <a:t>Regularly reviews individuals performance objectives in line with priorities, and agrees any changes needed </a:t>
            </a:r>
          </a:p>
          <a:p>
            <a:pPr marL="285750" indent="-285750" algn="l">
              <a:buFont typeface="Arial" panose="020B0604020202020204" pitchFamily="34" charset="0"/>
              <a:buChar char="•"/>
            </a:pPr>
            <a:r>
              <a:rPr lang="en-GB" sz="1800" b="0" i="0" u="none" strike="noStrike" baseline="0" dirty="0">
                <a:latin typeface="Miso-Light"/>
              </a:rPr>
              <a:t>Provides feedback to help keep individuals on track </a:t>
            </a:r>
          </a:p>
          <a:p>
            <a:pPr marL="285750" indent="-285750" algn="l">
              <a:buFont typeface="Arial" panose="020B0604020202020204" pitchFamily="34" charset="0"/>
              <a:buChar char="•"/>
            </a:pPr>
            <a:r>
              <a:rPr lang="en-GB" sz="1800" b="0" i="0" u="none" strike="noStrike" baseline="0" dirty="0">
                <a:latin typeface="Miso-Light"/>
              </a:rPr>
              <a:t>Carries out reviews in a fair, consistent and respectful way – in line with our values.</a:t>
            </a:r>
          </a:p>
          <a:p>
            <a:pPr marL="285750" indent="-285750" algn="l">
              <a:buFont typeface="Arial" panose="020B0604020202020204" pitchFamily="34" charset="0"/>
              <a:buChar char="•"/>
            </a:pPr>
            <a:r>
              <a:rPr lang="en-GB" sz="1800" b="0" i="0" u="none" strike="noStrike" baseline="0" dirty="0">
                <a:latin typeface="Miso-Light"/>
              </a:rPr>
              <a:t>Rates an individuals performance formally twice a year.</a:t>
            </a:r>
          </a:p>
        </p:txBody>
      </p:sp>
    </p:spTree>
    <p:custDataLst>
      <p:tags r:id="rId1"/>
    </p:custDataLst>
    <p:extLst>
      <p:ext uri="{BB962C8B-B14F-4D97-AF65-F5344CB8AC3E}">
        <p14:creationId xmlns:p14="http://schemas.microsoft.com/office/powerpoint/2010/main" val="3161648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346" name="Picture 10" descr="Image result for warehouse staff">
            <a:extLst>
              <a:ext uri="{FF2B5EF4-FFF2-40B4-BE49-F238E27FC236}">
                <a16:creationId xmlns:a16="http://schemas.microsoft.com/office/drawing/2014/main" id="{4802FC49-4C45-4A90-88C4-2D769DF24B18}"/>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24848" r="5224"/>
          <a:stretch/>
        </p:blipFill>
        <p:spPr bwMode="auto">
          <a:xfrm>
            <a:off x="5797543" y="10"/>
            <a:ext cx="6394152" cy="6857990"/>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79">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15" name="TextBox 14">
            <a:extLst>
              <a:ext uri="{FF2B5EF4-FFF2-40B4-BE49-F238E27FC236}">
                <a16:creationId xmlns:a16="http://schemas.microsoft.com/office/drawing/2014/main" id="{65D129C2-CA11-4062-87EC-CDEA4750CEC4}"/>
              </a:ext>
            </a:extLst>
          </p:cNvPr>
          <p:cNvSpPr txBox="1"/>
          <p:nvPr/>
        </p:nvSpPr>
        <p:spPr>
          <a:xfrm>
            <a:off x="349125" y="585380"/>
            <a:ext cx="4306958" cy="707886"/>
          </a:xfrm>
          <a:prstGeom prst="rect">
            <a:avLst/>
          </a:prstGeom>
          <a:noFill/>
        </p:spPr>
        <p:txBody>
          <a:bodyPr wrap="square" rtlCol="0">
            <a:spAutoFit/>
          </a:bodyPr>
          <a:lstStyle/>
          <a:p>
            <a:r>
              <a:rPr lang="en-GB" sz="4000" dirty="0">
                <a:latin typeface="Miso-Light"/>
                <a:cs typeface="Arial" panose="020B0604020202020204" pitchFamily="34" charset="0"/>
              </a:rPr>
              <a:t>Who does what</a:t>
            </a:r>
          </a:p>
        </p:txBody>
      </p:sp>
      <p:sp>
        <p:nvSpPr>
          <p:cNvPr id="16" name="TextBox 15">
            <a:extLst>
              <a:ext uri="{FF2B5EF4-FFF2-40B4-BE49-F238E27FC236}">
                <a16:creationId xmlns:a16="http://schemas.microsoft.com/office/drawing/2014/main" id="{B208E884-3EB5-4C8C-BC4E-28269698D1C8}"/>
              </a:ext>
            </a:extLst>
          </p:cNvPr>
          <p:cNvSpPr txBox="1"/>
          <p:nvPr/>
        </p:nvSpPr>
        <p:spPr>
          <a:xfrm>
            <a:off x="462456" y="1671679"/>
            <a:ext cx="5502409" cy="5127558"/>
          </a:xfrm>
          <a:prstGeom prst="rect">
            <a:avLst/>
          </a:prstGeom>
          <a:noFill/>
        </p:spPr>
        <p:txBody>
          <a:bodyPr wrap="square" rtlCol="0">
            <a:spAutoFit/>
          </a:bodyPr>
          <a:lstStyle/>
          <a:p>
            <a:pPr>
              <a:lnSpc>
                <a:spcPct val="90000"/>
              </a:lnSpc>
              <a:spcAft>
                <a:spcPts val="600"/>
              </a:spcAft>
            </a:pPr>
            <a:r>
              <a:rPr lang="en-US" sz="1800" b="1" dirty="0">
                <a:solidFill>
                  <a:srgbClr val="000000"/>
                </a:solidFill>
                <a:latin typeface="Miso-Light"/>
              </a:rPr>
              <a:t>The Individual </a:t>
            </a:r>
          </a:p>
          <a:p>
            <a:pPr marL="285750" indent="-285750" algn="l">
              <a:buFont typeface="Arial" panose="020B0604020202020204" pitchFamily="34" charset="0"/>
              <a:buChar char="•"/>
            </a:pPr>
            <a:r>
              <a:rPr lang="en-GB" sz="1800" b="0" i="0" u="none" strike="noStrike" baseline="0" dirty="0">
                <a:latin typeface="Miso-Light"/>
              </a:rPr>
              <a:t>Draft objectives based on </a:t>
            </a:r>
            <a:r>
              <a:rPr lang="en-GB" dirty="0">
                <a:latin typeface="Miso-Light"/>
              </a:rPr>
              <a:t>the </a:t>
            </a:r>
            <a:r>
              <a:rPr lang="en-GB" sz="1800" b="0" i="0" u="none" strike="noStrike" baseline="0" dirty="0">
                <a:latin typeface="Miso-Light"/>
              </a:rPr>
              <a:t>team’s priorities for the year. Use ‘creating effective objectives’ on page 34 to help you. In some teams your manager will provide.</a:t>
            </a:r>
          </a:p>
          <a:p>
            <a:pPr marL="285750" indent="-285750" algn="l">
              <a:buFont typeface="Arial" panose="020B0604020202020204" pitchFamily="34" charset="0"/>
              <a:buChar char="•"/>
            </a:pPr>
            <a:r>
              <a:rPr lang="en-GB" sz="1800" b="0" i="0" u="none" strike="noStrike" baseline="0" dirty="0">
                <a:latin typeface="Miso-Light"/>
              </a:rPr>
              <a:t>Make sure you clearly understand what is expected of you – in terms of both </a:t>
            </a:r>
            <a:r>
              <a:rPr lang="en-GB" sz="1800" b="1" i="0" u="sng" strike="noStrike" baseline="0" dirty="0">
                <a:latin typeface="Miso-Light"/>
              </a:rPr>
              <a:t>what</a:t>
            </a:r>
            <a:r>
              <a:rPr lang="en-GB" sz="1800" b="0" i="0" u="none" strike="noStrike" baseline="0" dirty="0">
                <a:latin typeface="Miso-Light"/>
              </a:rPr>
              <a:t> you need to do and </a:t>
            </a:r>
            <a:r>
              <a:rPr lang="en-GB" sz="1800" b="1" i="0" u="sng" strike="noStrike" baseline="0" dirty="0">
                <a:latin typeface="Miso-Light"/>
              </a:rPr>
              <a:t>how</a:t>
            </a:r>
            <a:r>
              <a:rPr lang="en-GB" sz="1800" b="0" i="0" u="none" strike="noStrike" baseline="0" dirty="0">
                <a:latin typeface="Miso-Light"/>
              </a:rPr>
              <a:t> you need to go about doing it.</a:t>
            </a:r>
          </a:p>
          <a:p>
            <a:pPr marL="285750" indent="-285750" algn="l">
              <a:buFont typeface="Arial" panose="020B0604020202020204" pitchFamily="34" charset="0"/>
              <a:buChar char="•"/>
            </a:pPr>
            <a:r>
              <a:rPr lang="en-GB" sz="1800" b="0" i="0" u="none" strike="noStrike" baseline="0" dirty="0">
                <a:latin typeface="Miso-Light"/>
              </a:rPr>
              <a:t>Regularly discuss your progress with your manager – don’t leave it all to the formal reviews. You should reflect on your objectives and our values in assessing your own performance.</a:t>
            </a:r>
          </a:p>
          <a:p>
            <a:pPr marL="285750" indent="-285750" algn="l">
              <a:buFont typeface="Arial" panose="020B0604020202020204" pitchFamily="34" charset="0"/>
              <a:buChar char="•"/>
            </a:pPr>
            <a:r>
              <a:rPr lang="en-GB" sz="1800" b="0" i="0" u="none" strike="noStrike" baseline="0" dirty="0">
                <a:latin typeface="Miso-Light"/>
              </a:rPr>
              <a:t>Prepare for reviews – gather evidence and feedback from others on how you’re doing.</a:t>
            </a:r>
          </a:p>
          <a:p>
            <a:pPr marL="285750" indent="-285750" algn="l">
              <a:buFont typeface="Arial" panose="020B0604020202020204" pitchFamily="34" charset="0"/>
              <a:buChar char="•"/>
            </a:pPr>
            <a:r>
              <a:rPr lang="en-GB" sz="1800" b="0" i="0" u="none" strike="noStrike" baseline="0" dirty="0">
                <a:latin typeface="Miso-Light"/>
              </a:rPr>
              <a:t>Think about (and be honest in sharing) your development needs and ambitions with your manager. </a:t>
            </a:r>
          </a:p>
          <a:p>
            <a:pPr marL="285750" indent="-285750" algn="l">
              <a:buFont typeface="Arial" panose="020B0604020202020204" pitchFamily="34" charset="0"/>
              <a:buChar char="•"/>
            </a:pPr>
            <a:r>
              <a:rPr lang="en-GB" sz="1800" b="0" i="0" u="none" strike="noStrike" baseline="0" dirty="0">
                <a:latin typeface="Miso-Light"/>
              </a:rPr>
              <a:t>Make sure your performance review information is up-to-date.</a:t>
            </a:r>
            <a:endParaRPr lang="en-US" sz="1800" b="0" i="0" u="none" strike="noStrike" baseline="0" dirty="0">
              <a:solidFill>
                <a:srgbClr val="000000"/>
              </a:solidFill>
              <a:latin typeface="Miso-Light"/>
            </a:endParaRPr>
          </a:p>
        </p:txBody>
      </p:sp>
      <p:sp>
        <p:nvSpPr>
          <p:cNvPr id="17" name="Rectangle 16">
            <a:extLst>
              <a:ext uri="{FF2B5EF4-FFF2-40B4-BE49-F238E27FC236}">
                <a16:creationId xmlns:a16="http://schemas.microsoft.com/office/drawing/2014/main" id="{BCB1ED0F-51F6-4F4C-B617-FDA915A76084}"/>
              </a:ext>
            </a:extLst>
          </p:cNvPr>
          <p:cNvSpPr/>
          <p:nvPr/>
        </p:nvSpPr>
        <p:spPr>
          <a:xfrm>
            <a:off x="5907505" y="2695074"/>
            <a:ext cx="188495" cy="1191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224395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2" descr="Cotswold Outdoor in Devon | Darts Farm">
            <a:extLst>
              <a:ext uri="{FF2B5EF4-FFF2-40B4-BE49-F238E27FC236}">
                <a16:creationId xmlns:a16="http://schemas.microsoft.com/office/drawing/2014/main" id="{944BA8BE-76D2-4737-8C62-CDB36D0369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0348"/>
          <a:stretch/>
        </p:blipFill>
        <p:spPr bwMode="auto">
          <a:xfrm>
            <a:off x="3305939" y="0"/>
            <a:ext cx="8886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79">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15" name="TextBox 14">
            <a:extLst>
              <a:ext uri="{FF2B5EF4-FFF2-40B4-BE49-F238E27FC236}">
                <a16:creationId xmlns:a16="http://schemas.microsoft.com/office/drawing/2014/main" id="{65D129C2-CA11-4062-87EC-CDEA4750CEC4}"/>
              </a:ext>
            </a:extLst>
          </p:cNvPr>
          <p:cNvSpPr txBox="1"/>
          <p:nvPr/>
        </p:nvSpPr>
        <p:spPr>
          <a:xfrm>
            <a:off x="349125" y="585380"/>
            <a:ext cx="4306958" cy="1323439"/>
          </a:xfrm>
          <a:prstGeom prst="rect">
            <a:avLst/>
          </a:prstGeom>
          <a:noFill/>
        </p:spPr>
        <p:txBody>
          <a:bodyPr wrap="square" rtlCol="0">
            <a:spAutoFit/>
          </a:bodyPr>
          <a:lstStyle/>
          <a:p>
            <a:r>
              <a:rPr lang="en-GB" sz="4000" dirty="0">
                <a:latin typeface="Miso-Light"/>
                <a:cs typeface="Arial" panose="020B0604020202020204" pitchFamily="34" charset="0"/>
              </a:rPr>
              <a:t>What About new Employees?</a:t>
            </a:r>
          </a:p>
        </p:txBody>
      </p:sp>
      <p:sp>
        <p:nvSpPr>
          <p:cNvPr id="16" name="TextBox 15">
            <a:extLst>
              <a:ext uri="{FF2B5EF4-FFF2-40B4-BE49-F238E27FC236}">
                <a16:creationId xmlns:a16="http://schemas.microsoft.com/office/drawing/2014/main" id="{B208E884-3EB5-4C8C-BC4E-28269698D1C8}"/>
              </a:ext>
            </a:extLst>
          </p:cNvPr>
          <p:cNvSpPr txBox="1"/>
          <p:nvPr/>
        </p:nvSpPr>
        <p:spPr>
          <a:xfrm>
            <a:off x="456622" y="2315822"/>
            <a:ext cx="5502409" cy="3465564"/>
          </a:xfrm>
          <a:prstGeom prst="rect">
            <a:avLst/>
          </a:prstGeom>
          <a:noFill/>
        </p:spPr>
        <p:txBody>
          <a:bodyPr wrap="square" rtlCol="0">
            <a:spAutoFit/>
          </a:bodyPr>
          <a:lstStyle/>
          <a:p>
            <a:pPr>
              <a:lnSpc>
                <a:spcPct val="90000"/>
              </a:lnSpc>
              <a:spcAft>
                <a:spcPts val="600"/>
              </a:spcAft>
            </a:pPr>
            <a:r>
              <a:rPr lang="en-US" sz="1800" b="1" dirty="0">
                <a:solidFill>
                  <a:srgbClr val="000000"/>
                </a:solidFill>
                <a:latin typeface="Miso-Light"/>
              </a:rPr>
              <a:t>The Individual </a:t>
            </a:r>
          </a:p>
          <a:p>
            <a:pPr marL="285750" indent="-285750" algn="l">
              <a:buFont typeface="Arial" panose="020B0604020202020204" pitchFamily="34" charset="0"/>
              <a:buChar char="•"/>
            </a:pPr>
            <a:r>
              <a:rPr lang="en-GB" dirty="0">
                <a:latin typeface="Miso-Light"/>
              </a:rPr>
              <a:t>All employees need to complete these reviews, regardless of whether they are in probation on not.</a:t>
            </a:r>
          </a:p>
          <a:p>
            <a:pPr marL="285750" indent="-285750">
              <a:buFont typeface="Arial" panose="020B0604020202020204" pitchFamily="34" charset="0"/>
              <a:buChar char="•"/>
            </a:pPr>
            <a:r>
              <a:rPr lang="en-GB" sz="1800" dirty="0">
                <a:effectLst/>
                <a:latin typeface="Calibri" panose="020F0502020204030204" pitchFamily="34" charset="0"/>
                <a:ea typeface="Calibri" panose="020F0502020204030204" pitchFamily="34" charset="0"/>
              </a:rPr>
              <a:t>When rating a new </a:t>
            </a:r>
            <a:r>
              <a:rPr lang="en-GB" dirty="0">
                <a:latin typeface="Calibri" panose="020F0502020204030204" pitchFamily="34" charset="0"/>
                <a:ea typeface="Calibri" panose="020F0502020204030204" pitchFamily="34" charset="0"/>
              </a:rPr>
              <a:t>employee</a:t>
            </a:r>
            <a:r>
              <a:rPr lang="en-GB" sz="1800" dirty="0">
                <a:effectLst/>
                <a:latin typeface="Calibri" panose="020F0502020204030204" pitchFamily="34" charset="0"/>
                <a:ea typeface="Calibri" panose="020F0502020204030204" pitchFamily="34" charset="0"/>
              </a:rPr>
              <a:t>’s performance  – a manager should ask the question: </a:t>
            </a:r>
            <a:r>
              <a:rPr lang="en-GB" dirty="0">
                <a:latin typeface="Calibri" panose="020F0502020204030204" pitchFamily="34" charset="0"/>
                <a:ea typeface="Calibri" panose="020F0502020204030204" pitchFamily="34" charset="0"/>
              </a:rPr>
              <a:t>‘</a:t>
            </a:r>
            <a:r>
              <a:rPr lang="en-GB" sz="1800" dirty="0">
                <a:effectLst/>
                <a:latin typeface="Calibri" panose="020F0502020204030204" pitchFamily="34" charset="0"/>
                <a:ea typeface="Calibri" panose="020F0502020204030204" pitchFamily="34" charset="0"/>
              </a:rPr>
              <a:t>Are they on target?’ It may be that they are currently meeting your expectations, but in three months time, that same performance would be underperforming. A Manager should make sure that the employee is clear on your expectation and how this will change as their experience in role grows.</a:t>
            </a:r>
          </a:p>
          <a:p>
            <a:pPr marL="285750" indent="-285750" algn="l">
              <a:buFont typeface="Arial" panose="020B0604020202020204" pitchFamily="34" charset="0"/>
              <a:buChar char="•"/>
            </a:pPr>
            <a:endParaRPr lang="en-GB" sz="1800" b="0" i="0" u="none" strike="noStrike" baseline="0" dirty="0">
              <a:latin typeface="Miso-Light"/>
            </a:endParaRPr>
          </a:p>
        </p:txBody>
      </p:sp>
      <p:sp>
        <p:nvSpPr>
          <p:cNvPr id="17" name="Rectangle 16">
            <a:extLst>
              <a:ext uri="{FF2B5EF4-FFF2-40B4-BE49-F238E27FC236}">
                <a16:creationId xmlns:a16="http://schemas.microsoft.com/office/drawing/2014/main" id="{BCB1ED0F-51F6-4F4C-B617-FDA915A76084}"/>
              </a:ext>
            </a:extLst>
          </p:cNvPr>
          <p:cNvSpPr/>
          <p:nvPr/>
        </p:nvSpPr>
        <p:spPr>
          <a:xfrm>
            <a:off x="5907505" y="2695074"/>
            <a:ext cx="188495" cy="1191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818136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3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5036</Words>
  <Application>Microsoft Office PowerPoint</Application>
  <PresentationFormat>Widescreen</PresentationFormat>
  <Paragraphs>670</Paragraphs>
  <Slides>35</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Calibri</vt:lpstr>
      <vt:lpstr>Calibri Light</vt:lpstr>
      <vt:lpstr>FSAlbert</vt:lpstr>
      <vt:lpstr>Miso-Light</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Planells</dc:creator>
  <cp:lastModifiedBy>Matthew Planells</cp:lastModifiedBy>
  <cp:revision>152</cp:revision>
  <dcterms:created xsi:type="dcterms:W3CDTF">2021-02-11T14:15:36Z</dcterms:created>
  <dcterms:modified xsi:type="dcterms:W3CDTF">2022-06-27T09:14:04Z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F0240FE6-41B0-4C58-8365-32D240B55F51</vt:lpwstr>
  </property>
  <property fmtid="{D5CDD505-2E9C-101B-9397-08002B2CF9AE}" pid="3" name="ArticulatePath">
    <vt:lpwstr>Performance Reviews - Your Guide</vt:lpwstr>
  </property>
</Properties>
</file>